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1" r:id="rId4"/>
    <p:sldId id="257" r:id="rId5"/>
    <p:sldId id="259" r:id="rId6"/>
    <p:sldId id="263" r:id="rId7"/>
    <p:sldId id="264" r:id="rId8"/>
    <p:sldId id="265" r:id="rId9"/>
    <p:sldId id="266" r:id="rId10"/>
    <p:sldId id="267" r:id="rId11"/>
    <p:sldId id="268" r:id="rId12"/>
    <p:sldId id="295" r:id="rId13"/>
    <p:sldId id="296" r:id="rId14"/>
    <p:sldId id="269" r:id="rId15"/>
    <p:sldId id="270" r:id="rId16"/>
    <p:sldId id="271" r:id="rId17"/>
    <p:sldId id="272" r:id="rId18"/>
    <p:sldId id="273" r:id="rId19"/>
    <p:sldId id="279" r:id="rId20"/>
    <p:sldId id="302" r:id="rId21"/>
    <p:sldId id="274" r:id="rId22"/>
    <p:sldId id="281" r:id="rId23"/>
    <p:sldId id="285" r:id="rId24"/>
    <p:sldId id="282" r:id="rId25"/>
    <p:sldId id="283" r:id="rId26"/>
    <p:sldId id="284" r:id="rId27"/>
    <p:sldId id="286" r:id="rId28"/>
    <p:sldId id="275" r:id="rId29"/>
    <p:sldId id="276" r:id="rId30"/>
    <p:sldId id="277" r:id="rId31"/>
    <p:sldId id="278" r:id="rId32"/>
    <p:sldId id="280" r:id="rId33"/>
    <p:sldId id="287" r:id="rId34"/>
    <p:sldId id="292" r:id="rId35"/>
    <p:sldId id="288" r:id="rId36"/>
    <p:sldId id="289" r:id="rId37"/>
    <p:sldId id="290" r:id="rId38"/>
    <p:sldId id="291" r:id="rId39"/>
    <p:sldId id="293" r:id="rId40"/>
    <p:sldId id="324" r:id="rId41"/>
    <p:sldId id="308" r:id="rId42"/>
    <p:sldId id="294" r:id="rId43"/>
    <p:sldId id="300" r:id="rId44"/>
    <p:sldId id="297" r:id="rId45"/>
    <p:sldId id="298" r:id="rId46"/>
    <p:sldId id="301" r:id="rId47"/>
    <p:sldId id="303" r:id="rId48"/>
    <p:sldId id="304" r:id="rId49"/>
    <p:sldId id="329" r:id="rId50"/>
    <p:sldId id="328" r:id="rId51"/>
    <p:sldId id="305" r:id="rId52"/>
    <p:sldId id="306" r:id="rId53"/>
    <p:sldId id="307" r:id="rId54"/>
    <p:sldId id="309" r:id="rId55"/>
    <p:sldId id="310" r:id="rId56"/>
    <p:sldId id="366" r:id="rId57"/>
    <p:sldId id="312" r:id="rId58"/>
    <p:sldId id="367" r:id="rId59"/>
    <p:sldId id="311" r:id="rId60"/>
    <p:sldId id="313" r:id="rId61"/>
    <p:sldId id="314" r:id="rId62"/>
    <p:sldId id="333" r:id="rId63"/>
    <p:sldId id="334" r:id="rId64"/>
    <p:sldId id="335" r:id="rId65"/>
    <p:sldId id="336" r:id="rId66"/>
    <p:sldId id="337" r:id="rId67"/>
    <p:sldId id="338" r:id="rId68"/>
    <p:sldId id="339" r:id="rId69"/>
    <p:sldId id="315" r:id="rId70"/>
    <p:sldId id="321" r:id="rId71"/>
    <p:sldId id="322" r:id="rId72"/>
    <p:sldId id="316" r:id="rId73"/>
    <p:sldId id="317" r:id="rId74"/>
    <p:sldId id="319" r:id="rId75"/>
    <p:sldId id="358" r:id="rId76"/>
    <p:sldId id="359" r:id="rId77"/>
    <p:sldId id="360" r:id="rId78"/>
    <p:sldId id="320" r:id="rId79"/>
    <p:sldId id="323" r:id="rId80"/>
    <p:sldId id="341" r:id="rId81"/>
    <p:sldId id="325" r:id="rId82"/>
    <p:sldId id="326" r:id="rId83"/>
    <p:sldId id="327" r:id="rId84"/>
    <p:sldId id="364" r:id="rId85"/>
    <p:sldId id="342" r:id="rId86"/>
    <p:sldId id="343" r:id="rId87"/>
    <p:sldId id="365" r:id="rId88"/>
    <p:sldId id="344" r:id="rId89"/>
    <p:sldId id="345" r:id="rId90"/>
    <p:sldId id="346" r:id="rId91"/>
    <p:sldId id="347" r:id="rId92"/>
    <p:sldId id="361" r:id="rId93"/>
    <p:sldId id="362" r:id="rId94"/>
    <p:sldId id="348" r:id="rId95"/>
    <p:sldId id="349" r:id="rId96"/>
    <p:sldId id="350" r:id="rId97"/>
    <p:sldId id="351" r:id="rId98"/>
    <p:sldId id="352" r:id="rId99"/>
    <p:sldId id="369" r:id="rId100"/>
    <p:sldId id="368" r:id="rId101"/>
    <p:sldId id="363" r:id="rId102"/>
    <p:sldId id="331" r:id="rId10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4" d="100"/>
          <a:sy n="94" d="100"/>
        </p:scale>
        <p:origin x="1152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2B48CFC-1D3A-4633-879E-53332A350589}" type="datetimeFigureOut">
              <a:rPr lang="fr-FR" smtClean="0"/>
              <a:t>20/06/2025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4698D0F-AC53-40E1-9765-C88722E09171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40015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8CFC-1D3A-4633-879E-53332A350589}" type="datetimeFigureOut">
              <a:rPr lang="fr-FR" smtClean="0"/>
              <a:t>20/06/2025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98D0F-AC53-40E1-9765-C88722E091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4027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8CFC-1D3A-4633-879E-53332A350589}" type="datetimeFigureOut">
              <a:rPr lang="fr-FR" smtClean="0"/>
              <a:t>20/06/2025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98D0F-AC53-40E1-9765-C88722E091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1917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8CFC-1D3A-4633-879E-53332A350589}" type="datetimeFigureOut">
              <a:rPr lang="fr-FR" smtClean="0"/>
              <a:t>20/06/2025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98D0F-AC53-40E1-9765-C88722E091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0382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2B48CFC-1D3A-4633-879E-53332A350589}" type="datetimeFigureOut">
              <a:rPr lang="fr-FR" smtClean="0"/>
              <a:t>20/06/2025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4698D0F-AC53-40E1-9765-C88722E09171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859073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8CFC-1D3A-4633-879E-53332A350589}" type="datetimeFigureOut">
              <a:rPr lang="fr-FR" smtClean="0"/>
              <a:t>20/06/2025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98D0F-AC53-40E1-9765-C88722E091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65442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8CFC-1D3A-4633-879E-53332A350589}" type="datetimeFigureOut">
              <a:rPr lang="fr-FR" smtClean="0"/>
              <a:t>20/06/2025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98D0F-AC53-40E1-9765-C88722E091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89652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8CFC-1D3A-4633-879E-53332A350589}" type="datetimeFigureOut">
              <a:rPr lang="fr-FR" smtClean="0"/>
              <a:t>20/06/2025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98D0F-AC53-40E1-9765-C88722E091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4247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8CFC-1D3A-4633-879E-53332A350589}" type="datetimeFigureOut">
              <a:rPr lang="fr-FR" smtClean="0"/>
              <a:t>20/06/2025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98D0F-AC53-40E1-9765-C88722E091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421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D2B48CFC-1D3A-4633-879E-53332A350589}" type="datetimeFigureOut">
              <a:rPr lang="fr-FR" smtClean="0"/>
              <a:t>20/06/2025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94698D0F-AC53-40E1-9765-C88722E09171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24893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D2B48CFC-1D3A-4633-879E-53332A350589}" type="datetimeFigureOut">
              <a:rPr lang="fr-FR" smtClean="0"/>
              <a:t>20/06/2025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94698D0F-AC53-40E1-9765-C88722E091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5000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2B48CFC-1D3A-4633-879E-53332A350589}" type="datetimeFigureOut">
              <a:rPr lang="fr-FR" smtClean="0"/>
              <a:t>20/06/2025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4698D0F-AC53-40E1-9765-C88722E09171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69016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DD63E6-472C-CB8C-66D6-9F6DE2BB34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Une vie de butineuse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F1FC3D4-4F28-35CC-0053-5537D2C787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Les abeilles de </a:t>
            </a:r>
            <a:r>
              <a:rPr lang="fr-FR" dirty="0" err="1"/>
              <a:t>papidoubs</a:t>
            </a:r>
            <a:endParaRPr lang="fr-FR" dirty="0"/>
          </a:p>
          <a:p>
            <a:r>
              <a:rPr lang="fr-FR" dirty="0"/>
              <a:t>Photos </a:t>
            </a:r>
            <a:r>
              <a:rPr lang="fr-FR"/>
              <a:t>et création Marc BIELLE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8709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2D485AB-8B71-6721-649A-979FED4E1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54" y="643464"/>
            <a:ext cx="3437290" cy="4374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spc="800" dirty="0">
                <a:solidFill>
                  <a:srgbClr val="2A1A00"/>
                </a:solidFill>
              </a:rPr>
              <a:t>Cul par dessus tête</a:t>
            </a:r>
          </a:p>
        </p:txBody>
      </p:sp>
      <p:pic>
        <p:nvPicPr>
          <p:cNvPr id="4" name="Image 3" descr="Une image contenant insecte, abeille, fleur, invertébré&#10;&#10;Le contenu généré par l’IA peut être incorrect.">
            <a:extLst>
              <a:ext uri="{FF2B5EF4-FFF2-40B4-BE49-F238E27FC236}">
                <a16:creationId xmlns:a16="http://schemas.microsoft.com/office/drawing/2014/main" id="{B6B40B98-52B5-8CA4-A8A9-A0DEBAED67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065" y="0"/>
            <a:ext cx="7106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1249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813576-D302-42B7-A3EC-A272625CC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B797FCA-4A38-193A-69D4-D2D2B16BA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038" y="4242032"/>
            <a:ext cx="10274497" cy="17344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7200" spc="800" dirty="0" err="1"/>
              <a:t>Phacélie</a:t>
            </a:r>
            <a:r>
              <a:rPr lang="en-US" sz="7200" spc="800" dirty="0"/>
              <a:t> </a:t>
            </a:r>
            <a:r>
              <a:rPr lang="en-US" sz="7200" spc="800" dirty="0" err="1"/>
              <a:t>mon</a:t>
            </a:r>
            <a:r>
              <a:rPr lang="en-US" sz="7200" spc="800" dirty="0"/>
              <a:t> amie</a:t>
            </a:r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1D25BAD6-AA7B-43BE-870A-D587E51BE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28FA6E7-3C70-C4C9-CD71-74C27BC77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108" y="643464"/>
            <a:ext cx="5388356" cy="327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2907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CA088D6-74FD-842F-5F93-C010F9982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64" y="182880"/>
            <a:ext cx="6339405" cy="63082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9600" spc="800" dirty="0"/>
              <a:t>Le baron noir</a:t>
            </a:r>
            <a:br>
              <a:rPr lang="en-US" sz="9600" spc="800" dirty="0"/>
            </a:br>
            <a:r>
              <a:rPr lang="en-US" sz="9600" spc="800" dirty="0"/>
              <a:t> </a:t>
            </a:r>
            <a:r>
              <a:rPr lang="en-US" sz="4400" spc="800" dirty="0"/>
              <a:t>alias</a:t>
            </a:r>
            <a:br>
              <a:rPr lang="en-US" sz="9600" spc="800" dirty="0"/>
            </a:br>
            <a:r>
              <a:rPr lang="fr-FR" dirty="0" err="1"/>
              <a:t>Xylocopa</a:t>
            </a:r>
            <a:r>
              <a:rPr lang="fr-FR" dirty="0"/>
              <a:t> </a:t>
            </a:r>
            <a:r>
              <a:rPr lang="fr-FR" dirty="0" err="1"/>
              <a:t>violacea</a:t>
            </a:r>
            <a:br>
              <a:rPr lang="fr-FR" dirty="0"/>
            </a:br>
            <a:r>
              <a:rPr lang="fr-FR" dirty="0"/>
              <a:t>l’abeille charpentière</a:t>
            </a:r>
            <a:endParaRPr lang="en-US" sz="9600" spc="8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 descr="Une image contenant insecte, invertébré, Pollinisateur, Insecte à ailes membraneuses&#10;&#10;Le contenu généré par l’IA peut être incorrect.">
            <a:extLst>
              <a:ext uri="{FF2B5EF4-FFF2-40B4-BE49-F238E27FC236}">
                <a16:creationId xmlns:a16="http://schemas.microsoft.com/office/drawing/2014/main" id="{77EC60F6-118C-C7A0-46FC-8584952634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71" r="2981" b="-2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6546719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344F0C-E446-9D92-C99B-46151C9BA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078" y="880224"/>
            <a:ext cx="10391682" cy="3458095"/>
          </a:xfrm>
        </p:spPr>
        <p:txBody>
          <a:bodyPr>
            <a:normAutofit fontScale="90000"/>
          </a:bodyPr>
          <a:lstStyle/>
          <a:p>
            <a:r>
              <a:rPr lang="fr-FR" dirty="0"/>
              <a:t>À suivre …… ! </a:t>
            </a:r>
            <a:br>
              <a:rPr lang="fr-FR" dirty="0"/>
            </a:br>
            <a:r>
              <a:rPr lang="fr-FR" dirty="0"/>
              <a:t>L’année n’est pas finie, framboise sauvage, myrtilles, menthes, sapin, mauves, que de belles promesses à venir !</a:t>
            </a:r>
          </a:p>
        </p:txBody>
      </p:sp>
    </p:spTree>
    <p:extLst>
      <p:ext uri="{BB962C8B-B14F-4D97-AF65-F5344CB8AC3E}">
        <p14:creationId xmlns:p14="http://schemas.microsoft.com/office/powerpoint/2010/main" val="1143033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3C28422-002D-2760-89AF-9A1B35E07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1241575"/>
            <a:ext cx="3872651" cy="4374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spc="800" dirty="0" err="1">
                <a:solidFill>
                  <a:srgbClr val="2A1A00"/>
                </a:solidFill>
              </a:rPr>
              <a:t>Dompter</a:t>
            </a:r>
            <a:r>
              <a:rPr lang="en-US" sz="6000" spc="800" dirty="0">
                <a:solidFill>
                  <a:srgbClr val="2A1A00"/>
                </a:solidFill>
              </a:rPr>
              <a:t> la </a:t>
            </a:r>
            <a:r>
              <a:rPr lang="en-US" sz="6000" spc="800" dirty="0" err="1">
                <a:solidFill>
                  <a:srgbClr val="2A1A00"/>
                </a:solidFill>
              </a:rPr>
              <a:t>crepide</a:t>
            </a:r>
            <a:r>
              <a:rPr lang="en-US" sz="6000" spc="800" dirty="0">
                <a:solidFill>
                  <a:srgbClr val="2A1A00"/>
                </a:solidFill>
              </a:rPr>
              <a:t> </a:t>
            </a:r>
            <a:r>
              <a:rPr lang="en-US" sz="6000" spc="800" dirty="0" err="1">
                <a:solidFill>
                  <a:srgbClr val="2A1A00"/>
                </a:solidFill>
              </a:rPr>
              <a:t>hérissée</a:t>
            </a:r>
            <a:endParaRPr lang="en-US" sz="6000" spc="800" dirty="0">
              <a:solidFill>
                <a:srgbClr val="2A1A00"/>
              </a:solidFill>
            </a:endParaRPr>
          </a:p>
        </p:txBody>
      </p:sp>
      <p:pic>
        <p:nvPicPr>
          <p:cNvPr id="6" name="Image 5" descr="Une image contenant invertébré, insecte, pollen, Pollinisateur&#10;&#10;Le contenu généré par l’IA peut être incorrect.">
            <a:extLst>
              <a:ext uri="{FF2B5EF4-FFF2-40B4-BE49-F238E27FC236}">
                <a16:creationId xmlns:a16="http://schemas.microsoft.com/office/drawing/2014/main" id="{FD22D70B-21F2-8101-A8D8-195EDFCC3C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680" y="41310"/>
            <a:ext cx="7176827" cy="667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81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B385187-8840-5800-2C7C-2777AE348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9600" spc="800" dirty="0"/>
              <a:t>La </a:t>
            </a:r>
            <a:r>
              <a:rPr lang="en-US" sz="9600" spc="800" dirty="0" err="1"/>
              <a:t>crépide</a:t>
            </a:r>
            <a:br>
              <a:rPr lang="en-US" sz="9600" spc="800" dirty="0"/>
            </a:br>
            <a:r>
              <a:rPr lang="en-US" sz="9600" spc="800" dirty="0"/>
              <a:t>Hirsute</a:t>
            </a:r>
            <a:br>
              <a:rPr lang="en-US" sz="9600" spc="800" dirty="0"/>
            </a:br>
            <a:r>
              <a:rPr lang="en-US" sz="9600" spc="800" dirty="0" err="1"/>
              <a:t>coifee</a:t>
            </a:r>
            <a:endParaRPr lang="en-US" sz="9600" spc="8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 descr="Une image contenant jaune, pollen, invertébré, insecte&#10;&#10;Le contenu généré par l’IA peut être incorrect.">
            <a:extLst>
              <a:ext uri="{FF2B5EF4-FFF2-40B4-BE49-F238E27FC236}">
                <a16:creationId xmlns:a16="http://schemas.microsoft.com/office/drawing/2014/main" id="{F101618B-6C99-53F4-9BA5-E13F5C80C1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72" r="29828" b="-1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5605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66CDAD8-A4C4-B5A5-1514-9F4BA8759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54" y="643464"/>
            <a:ext cx="3437290" cy="4374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spc="800" dirty="0">
                <a:solidFill>
                  <a:srgbClr val="2A1A00"/>
                </a:solidFill>
              </a:rPr>
              <a:t>La </a:t>
            </a:r>
            <a:r>
              <a:rPr lang="en-US" sz="6000" spc="800" dirty="0" err="1">
                <a:solidFill>
                  <a:srgbClr val="2A1A00"/>
                </a:solidFill>
              </a:rPr>
              <a:t>crépide</a:t>
            </a:r>
            <a:r>
              <a:rPr lang="en-US" sz="6000" spc="800" dirty="0">
                <a:solidFill>
                  <a:srgbClr val="2A1A00"/>
                </a:solidFill>
              </a:rPr>
              <a:t> </a:t>
            </a:r>
            <a:r>
              <a:rPr lang="en-US" sz="6000" spc="800" dirty="0" err="1">
                <a:solidFill>
                  <a:srgbClr val="2A1A00"/>
                </a:solidFill>
              </a:rPr>
              <a:t>jusqu’à</a:t>
            </a:r>
            <a:r>
              <a:rPr lang="en-US" sz="6000" spc="800" dirty="0">
                <a:solidFill>
                  <a:srgbClr val="2A1A00"/>
                </a:solidFill>
              </a:rPr>
              <a:t> la lie !</a:t>
            </a:r>
          </a:p>
        </p:txBody>
      </p:sp>
      <p:pic>
        <p:nvPicPr>
          <p:cNvPr id="4" name="Image 3" descr="Une image contenant Insecte à ailes membraneuses, jaune, pollen, Pollinisateur&#10;&#10;Le contenu généré par l’IA peut être incorrect.">
            <a:extLst>
              <a:ext uri="{FF2B5EF4-FFF2-40B4-BE49-F238E27FC236}">
                <a16:creationId xmlns:a16="http://schemas.microsoft.com/office/drawing/2014/main" id="{1424E121-F29B-ED4C-99E5-D5A2507D10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63" r="-1" b="22629"/>
          <a:stretch>
            <a:fillRect/>
          </a:stretch>
        </p:blipFill>
        <p:spPr>
          <a:xfrm>
            <a:off x="4448952" y="1137920"/>
            <a:ext cx="7783426" cy="446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00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D3FD56E-5E4B-5285-9126-6E5646AE7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184" y="1098388"/>
            <a:ext cx="6035040" cy="439498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10000" spc="800" dirty="0"/>
              <a:t>Au Coeur de </a:t>
            </a:r>
            <a:r>
              <a:rPr lang="en-US" sz="10000" spc="800" dirty="0" err="1"/>
              <a:t>l’ouvrage</a:t>
            </a:r>
            <a:endParaRPr lang="en-US" sz="10000" spc="800" dirty="0"/>
          </a:p>
        </p:txBody>
      </p:sp>
      <p:pic>
        <p:nvPicPr>
          <p:cNvPr id="4" name="Image 3" descr="Une image contenant jaune, pollen, invertébré, insecte&#10;&#10;Le contenu généré par l’IA peut être incorrect.">
            <a:extLst>
              <a:ext uri="{FF2B5EF4-FFF2-40B4-BE49-F238E27FC236}">
                <a16:creationId xmlns:a16="http://schemas.microsoft.com/office/drawing/2014/main" id="{10CA29F7-A29A-0560-8C74-B395E5BE06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5" r="5142" b="-3"/>
          <a:stretch>
            <a:fillRect/>
          </a:stretch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29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FFBEEC-E1D5-4133-8566-2A59DDB17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39060" y="0"/>
            <a:ext cx="75529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F8E6FDA-9C0E-BBB8-B098-4F701FEB6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1909" y="951400"/>
            <a:ext cx="5875694" cy="46542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800" spc="800" dirty="0">
                <a:solidFill>
                  <a:srgbClr val="2A1A00"/>
                </a:solidFill>
              </a:rPr>
              <a:t>UN </a:t>
            </a:r>
            <a:r>
              <a:rPr lang="en-US" sz="8800" spc="800" dirty="0" err="1">
                <a:solidFill>
                  <a:srgbClr val="2A1A00"/>
                </a:solidFill>
              </a:rPr>
              <a:t>baiser</a:t>
            </a:r>
            <a:r>
              <a:rPr lang="en-US" sz="8800" spc="800" dirty="0">
                <a:solidFill>
                  <a:srgbClr val="2A1A00"/>
                </a:solidFill>
              </a:rPr>
              <a:t> </a:t>
            </a:r>
            <a:r>
              <a:rPr lang="en-US" sz="8800" spc="800" dirty="0" err="1">
                <a:solidFill>
                  <a:srgbClr val="2A1A00"/>
                </a:solidFill>
              </a:rPr>
              <a:t>posé</a:t>
            </a:r>
            <a:endParaRPr lang="en-US" sz="8800" spc="800" dirty="0">
              <a:solidFill>
                <a:srgbClr val="2A1A00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8EFDFFA-99D1-4010-8BB3-F3C338EC0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4" name="Image 3" descr="Une image contenant jaune, pollen, plante, invertébré&#10;&#10;Le contenu généré par l’IA peut être incorrect.">
            <a:extLst>
              <a:ext uri="{FF2B5EF4-FFF2-40B4-BE49-F238E27FC236}">
                <a16:creationId xmlns:a16="http://schemas.microsoft.com/office/drawing/2014/main" id="{0FE7DB80-2858-1AA7-550B-F5D2D9B01F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8" y="158955"/>
            <a:ext cx="5024284" cy="669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57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877BC20-B193-0578-0166-260F6ECF2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184" y="1098388"/>
            <a:ext cx="6035040" cy="439498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10000" spc="800" dirty="0"/>
              <a:t>Le geranium </a:t>
            </a:r>
            <a:r>
              <a:rPr lang="en-US" sz="10000" spc="800" dirty="0" err="1"/>
              <a:t>sauvage</a:t>
            </a:r>
            <a:r>
              <a:rPr lang="en-US" sz="10000" spc="800" dirty="0"/>
              <a:t> </a:t>
            </a:r>
            <a:r>
              <a:rPr lang="en-US" sz="10000" spc="800" dirty="0" err="1"/>
              <a:t>c’est</a:t>
            </a:r>
            <a:r>
              <a:rPr lang="en-US" sz="10000" spc="800" dirty="0"/>
              <a:t> bon </a:t>
            </a:r>
            <a:r>
              <a:rPr lang="en-US" sz="10000" spc="800" dirty="0" err="1"/>
              <a:t>aussi</a:t>
            </a:r>
            <a:endParaRPr lang="en-US" sz="10000" spc="800" dirty="0"/>
          </a:p>
        </p:txBody>
      </p:sp>
      <p:pic>
        <p:nvPicPr>
          <p:cNvPr id="4" name="Image 3" descr="Une image contenant insecte, abeille, plein air, plante herbacée&#10;&#10;Le contenu généré par l’IA peut être incorrect.">
            <a:extLst>
              <a:ext uri="{FF2B5EF4-FFF2-40B4-BE49-F238E27FC236}">
                <a16:creationId xmlns:a16="http://schemas.microsoft.com/office/drawing/2014/main" id="{B5348E9E-3557-1124-B840-BDC25B1C5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32" r="15628"/>
          <a:stretch>
            <a:fillRect/>
          </a:stretch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3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AF13313-07B8-07AE-E8DB-D67B65529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9600" spc="800" dirty="0" err="1"/>
              <a:t>C’est</a:t>
            </a:r>
            <a:r>
              <a:rPr lang="en-US" sz="9600" spc="800" dirty="0"/>
              <a:t> </a:t>
            </a:r>
            <a:r>
              <a:rPr lang="en-US" sz="9600" spc="800" dirty="0" err="1"/>
              <a:t>bonnn</a:t>
            </a:r>
            <a:r>
              <a:rPr lang="en-US" sz="9600" spc="800" dirty="0"/>
              <a:t>!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Image 9" descr="Une image contenant fleur, plante, plein air, jardin&#10;&#10;Le contenu généré par l’IA peut être incorrect.">
            <a:extLst>
              <a:ext uri="{FF2B5EF4-FFF2-40B4-BE49-F238E27FC236}">
                <a16:creationId xmlns:a16="http://schemas.microsoft.com/office/drawing/2014/main" id="{3612487A-6C95-6C64-83B5-92388BF62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82" r="17592" b="2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97219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38F19D-2684-4CE4-BC65-54E7A6580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54" y="643464"/>
            <a:ext cx="3437290" cy="4374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spc="800" dirty="0" err="1">
                <a:solidFill>
                  <a:srgbClr val="2A1A00"/>
                </a:solidFill>
              </a:rPr>
              <a:t>Thym</a:t>
            </a:r>
            <a:br>
              <a:rPr lang="en-US" sz="6000" spc="800" dirty="0">
                <a:solidFill>
                  <a:srgbClr val="2A1A00"/>
                </a:solidFill>
              </a:rPr>
            </a:br>
            <a:r>
              <a:rPr lang="en-US" sz="6000" spc="800" dirty="0" err="1">
                <a:solidFill>
                  <a:srgbClr val="2A1A00"/>
                </a:solidFill>
              </a:rPr>
              <a:t>Thym</a:t>
            </a:r>
            <a:endParaRPr lang="en-US" sz="6000" spc="800" dirty="0">
              <a:solidFill>
                <a:srgbClr val="2A1A00"/>
              </a:solidFill>
            </a:endParaRPr>
          </a:p>
        </p:txBody>
      </p:sp>
      <p:pic>
        <p:nvPicPr>
          <p:cNvPr id="4" name="Image 3" descr="Une image contenant fleur, plante, insecte, fleurir&#10;&#10;Le contenu généré par l’IA peut être incorrect.">
            <a:extLst>
              <a:ext uri="{FF2B5EF4-FFF2-40B4-BE49-F238E27FC236}">
                <a16:creationId xmlns:a16="http://schemas.microsoft.com/office/drawing/2014/main" id="{90159FC8-C4C2-EC37-1FBA-9DA07A647D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7906" y="630936"/>
            <a:ext cx="7516319" cy="550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81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3EA3CD-472B-5B44-8F40-02C4ED385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839" y="2682934"/>
            <a:ext cx="10178322" cy="1492132"/>
          </a:xfrm>
        </p:spPr>
        <p:txBody>
          <a:bodyPr/>
          <a:lstStyle/>
          <a:p>
            <a:r>
              <a:rPr lang="fr-FR" dirty="0"/>
              <a:t>Rein</a:t>
            </a:r>
            <a:br>
              <a:rPr lang="fr-FR" dirty="0"/>
            </a:br>
            <a:r>
              <a:rPr lang="fr-FR" dirty="0"/>
              <a:t>Thym </a:t>
            </a:r>
            <a:r>
              <a:rPr lang="fr-FR" dirty="0" err="1"/>
              <a:t>Thym</a:t>
            </a:r>
            <a:endParaRPr lang="fr-FR" dirty="0"/>
          </a:p>
        </p:txBody>
      </p:sp>
      <p:pic>
        <p:nvPicPr>
          <p:cNvPr id="4" name="Image 3" descr="Une image contenant fleur, plante, insecte, invertébré&#10;&#10;Le contenu généré par l’IA peut être incorrect.">
            <a:extLst>
              <a:ext uri="{FF2B5EF4-FFF2-40B4-BE49-F238E27FC236}">
                <a16:creationId xmlns:a16="http://schemas.microsoft.com/office/drawing/2014/main" id="{518D7388-E382-DF3F-5ED0-A8B04BDBE0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6547" y="0"/>
            <a:ext cx="703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24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BDDD4A-5214-A2E2-9FE8-A7E210AB2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5864" y="3145905"/>
            <a:ext cx="6675120" cy="796175"/>
          </a:xfrm>
        </p:spPr>
        <p:txBody>
          <a:bodyPr/>
          <a:lstStyle/>
          <a:p>
            <a:pPr algn="ctr"/>
            <a:r>
              <a:rPr lang="fr-FR" dirty="0"/>
              <a:t>Le rucher Wok</a:t>
            </a:r>
          </a:p>
        </p:txBody>
      </p:sp>
      <p:pic>
        <p:nvPicPr>
          <p:cNvPr id="5" name="Espace réservé du contenu 4" descr="Une image contenant plein air, herbe, sol, Poubelle&#10;&#10;Le contenu généré par l’IA peut être incorrect.">
            <a:extLst>
              <a:ext uri="{FF2B5EF4-FFF2-40B4-BE49-F238E27FC236}">
                <a16:creationId xmlns:a16="http://schemas.microsoft.com/office/drawing/2014/main" id="{2BF037C2-616C-3FBA-1834-B05D8D02F0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696" y="-10283"/>
            <a:ext cx="4210984" cy="6868283"/>
          </a:xfrm>
        </p:spPr>
      </p:pic>
    </p:spTree>
    <p:extLst>
      <p:ext uri="{BB962C8B-B14F-4D97-AF65-F5344CB8AC3E}">
        <p14:creationId xmlns:p14="http://schemas.microsoft.com/office/powerpoint/2010/main" val="3473998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FC9583-7BF1-E0B4-89AD-511B9F2CF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spc="800"/>
              <a:t>Arcquebouté au Thym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 descr="Une image contenant fleur, plante, fleurir, plein air&#10;&#10;Le contenu généré par l’IA peut être incorrect.">
            <a:extLst>
              <a:ext uri="{FF2B5EF4-FFF2-40B4-BE49-F238E27FC236}">
                <a16:creationId xmlns:a16="http://schemas.microsoft.com/office/drawing/2014/main" id="{4820B6AD-1736-F5B7-B26C-547E11C28C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649" r="22935" b="-1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35240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FFBEEC-E1D5-4133-8566-2A59DDB17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39060" y="0"/>
            <a:ext cx="75529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A980EE8-61EE-ABBF-BD4D-5E88E8791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1909" y="951400"/>
            <a:ext cx="5875694" cy="46542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800" spc="800" dirty="0">
                <a:solidFill>
                  <a:srgbClr val="2A1A00"/>
                </a:solidFill>
              </a:rPr>
              <a:t>Fond de </a:t>
            </a:r>
            <a:r>
              <a:rPr lang="en-US" sz="8800" spc="800" dirty="0" err="1">
                <a:solidFill>
                  <a:srgbClr val="2A1A00"/>
                </a:solidFill>
              </a:rPr>
              <a:t>Thym</a:t>
            </a:r>
            <a:r>
              <a:rPr lang="en-US" sz="8800" spc="800" dirty="0">
                <a:solidFill>
                  <a:srgbClr val="2A1A00"/>
                </a:solidFill>
              </a:rPr>
              <a:t> !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8EFDFFA-99D1-4010-8BB3-F3C338EC0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4" name="Image 3" descr="Une image contenant fleur, plante, insecte, abeille&#10;&#10;Le contenu généré par l’IA peut être incorrect.">
            <a:extLst>
              <a:ext uri="{FF2B5EF4-FFF2-40B4-BE49-F238E27FC236}">
                <a16:creationId xmlns:a16="http://schemas.microsoft.com/office/drawing/2014/main" id="{05BD81C9-EDDE-C4C6-1F5D-0080E151B5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76" y="38488"/>
            <a:ext cx="5085768" cy="678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79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7889A71-FD5D-BCED-C4DB-A4DAFC3C4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14" y="954923"/>
            <a:ext cx="6219629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9600" spc="800" dirty="0"/>
              <a:t>A la </a:t>
            </a:r>
            <a:r>
              <a:rPr lang="en-US" sz="9600" spc="800" dirty="0" err="1"/>
              <a:t>verticale</a:t>
            </a:r>
            <a:endParaRPr lang="en-US" sz="9600" spc="8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 descr="Une image contenant fleur, insecte, plante, arbre&#10;&#10;Le contenu généré par l’IA peut être incorrect.">
            <a:extLst>
              <a:ext uri="{FF2B5EF4-FFF2-40B4-BE49-F238E27FC236}">
                <a16:creationId xmlns:a16="http://schemas.microsoft.com/office/drawing/2014/main" id="{54BB7C1A-D494-55EC-6718-486DBC4120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04" r="1389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33034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4B719E6-09CD-1EFB-E2A6-547D5A1A2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102" y="1098388"/>
            <a:ext cx="6595694" cy="439498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7200" spc="800" dirty="0"/>
              <a:t>Le </a:t>
            </a:r>
            <a:r>
              <a:rPr lang="en-US" sz="7200" spc="800" dirty="0" err="1"/>
              <a:t>cornouiller</a:t>
            </a:r>
            <a:r>
              <a:rPr lang="en-US" sz="7200" spc="800" dirty="0"/>
              <a:t> </a:t>
            </a:r>
            <a:r>
              <a:rPr lang="en-US" sz="7200" spc="800" dirty="0" err="1"/>
              <a:t>sanguin</a:t>
            </a:r>
            <a:endParaRPr lang="en-US" sz="7200" spc="800" dirty="0"/>
          </a:p>
        </p:txBody>
      </p:sp>
      <p:pic>
        <p:nvPicPr>
          <p:cNvPr id="4" name="Image 3" descr="Une image contenant arbre, plein air, Dipsacales, Graine de plante&#10;&#10;Le contenu généré par l’IA peut être incorrect.">
            <a:extLst>
              <a:ext uri="{FF2B5EF4-FFF2-40B4-BE49-F238E27FC236}">
                <a16:creationId xmlns:a16="http://schemas.microsoft.com/office/drawing/2014/main" id="{96660C71-F621-82A6-D776-2F59566FF7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13" r="2" b="2"/>
          <a:stretch>
            <a:fillRect/>
          </a:stretch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34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F2E8B05-E8B8-F26D-4617-BD2DAF9B2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9600" spc="800" dirty="0"/>
              <a:t>Raz</a:t>
            </a:r>
            <a:br>
              <a:rPr lang="en-US" sz="9600" spc="800" dirty="0"/>
            </a:br>
            <a:r>
              <a:rPr lang="en-US" sz="9600" spc="800" dirty="0"/>
              <a:t>la boule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 descr="Une image contenant arbre, plein air, Pollinisateur, Insecte à ailes membraneuses&#10;&#10;Le contenu généré par l’IA peut être incorrect.">
            <a:extLst>
              <a:ext uri="{FF2B5EF4-FFF2-40B4-BE49-F238E27FC236}">
                <a16:creationId xmlns:a16="http://schemas.microsoft.com/office/drawing/2014/main" id="{E98457B5-30ED-23AF-E297-E2CCE7E15E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01" r="13106" b="-2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70884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0F5D2C-53E9-0C69-26DC-A0A8B60DB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32" y="1485311"/>
            <a:ext cx="4082145" cy="4374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spc="800" dirty="0" err="1">
                <a:solidFill>
                  <a:srgbClr val="2A1A00"/>
                </a:solidFill>
              </a:rPr>
              <a:t>Puisant</a:t>
            </a:r>
            <a:br>
              <a:rPr lang="en-US" sz="6000" spc="800" dirty="0">
                <a:solidFill>
                  <a:srgbClr val="2A1A00"/>
                </a:solidFill>
              </a:rPr>
            </a:br>
            <a:r>
              <a:rPr lang="en-US" sz="6000" spc="800" dirty="0">
                <a:solidFill>
                  <a:srgbClr val="2A1A00"/>
                </a:solidFill>
              </a:rPr>
              <a:t>dans le puissant</a:t>
            </a:r>
          </a:p>
        </p:txBody>
      </p:sp>
      <p:pic>
        <p:nvPicPr>
          <p:cNvPr id="4" name="Image 3" descr="Une image contenant arbre, Insecte à ailes membraneuses, Pollinisateur, abeille&#10;&#10;Le contenu généré par l’IA peut être incorrect.">
            <a:extLst>
              <a:ext uri="{FF2B5EF4-FFF2-40B4-BE49-F238E27FC236}">
                <a16:creationId xmlns:a16="http://schemas.microsoft.com/office/drawing/2014/main" id="{49AF7C3E-2540-90C5-70C5-424F2B79E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8431" y="284480"/>
            <a:ext cx="7633568" cy="643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552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B8B984F-65C9-3677-5ECA-A1BCA7748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57" y="643464"/>
            <a:ext cx="4483799" cy="4374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spc="800" dirty="0">
                <a:solidFill>
                  <a:srgbClr val="2A1A00"/>
                </a:solidFill>
              </a:rPr>
              <a:t>A </a:t>
            </a:r>
            <a:r>
              <a:rPr lang="en-US" sz="4800" spc="800" dirty="0" err="1">
                <a:solidFill>
                  <a:srgbClr val="2A1A00"/>
                </a:solidFill>
              </a:rPr>
              <a:t>l’abordage</a:t>
            </a:r>
            <a:r>
              <a:rPr lang="en-US" sz="4800" spc="800" dirty="0">
                <a:solidFill>
                  <a:srgbClr val="2A1A00"/>
                </a:solidFill>
              </a:rPr>
              <a:t> !</a:t>
            </a:r>
          </a:p>
        </p:txBody>
      </p:sp>
      <p:pic>
        <p:nvPicPr>
          <p:cNvPr id="4" name="Image 3" descr="Une image contenant arbre, invertébré, Insecte à ailes membraneuses, Pollinisateur&#10;&#10;Le contenu généré par l’IA peut être incorrect.">
            <a:extLst>
              <a:ext uri="{FF2B5EF4-FFF2-40B4-BE49-F238E27FC236}">
                <a16:creationId xmlns:a16="http://schemas.microsoft.com/office/drawing/2014/main" id="{E4CA276B-D21B-A498-D165-EA6E4D5C63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5513" y="95493"/>
            <a:ext cx="7330630" cy="676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00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916D041-4553-4CDA-B44A-34C763D17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19F5142-8834-455D-AF81-A3C562B69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5668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3F3323E-17FD-41CA-B632-A32DC5EDC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1F0D9B0E-E48B-450C-9134-0435D96D0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302287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FE063D7-9419-C2EC-BADD-A2084DDF5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950" y="1098388"/>
            <a:ext cx="6648249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800" spc="800" dirty="0"/>
              <a:t>PElotage</a:t>
            </a:r>
          </a:p>
        </p:txBody>
      </p:sp>
      <p:pic>
        <p:nvPicPr>
          <p:cNvPr id="4" name="Image 3" descr="Une image contenant arbre, plein air, abeille, Pollinisateur&#10;&#10;Le contenu généré par l’IA peut être incorrect.">
            <a:extLst>
              <a:ext uri="{FF2B5EF4-FFF2-40B4-BE49-F238E27FC236}">
                <a16:creationId xmlns:a16="http://schemas.microsoft.com/office/drawing/2014/main" id="{D571620E-8D03-2B79-E156-F2D55DC4C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98" r="25351" b="2"/>
          <a:stretch>
            <a:fillRect/>
          </a:stretch>
        </p:blipFill>
        <p:spPr>
          <a:xfrm>
            <a:off x="7556684" y="10"/>
            <a:ext cx="4635315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26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B3F8B4D-F8DF-82E1-A287-B905456B4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184" y="1098388"/>
            <a:ext cx="6035040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0000" spc="800" dirty="0"/>
              <a:t>Sur le </a:t>
            </a:r>
            <a:r>
              <a:rPr lang="en-US" sz="10000" spc="800" dirty="0" err="1"/>
              <a:t>thym</a:t>
            </a:r>
            <a:r>
              <a:rPr lang="en-US" sz="10000" spc="800" dirty="0"/>
              <a:t> </a:t>
            </a:r>
            <a:r>
              <a:rPr lang="en-US" sz="10000" spc="800" dirty="0" err="1"/>
              <a:t>serpolet</a:t>
            </a:r>
            <a:endParaRPr lang="en-US" sz="10000" spc="800" dirty="0"/>
          </a:p>
        </p:txBody>
      </p:sp>
      <p:pic>
        <p:nvPicPr>
          <p:cNvPr id="4" name="Image 3" descr="Une image contenant plante, fleur, plein air, Sous-arbrisseau&#10;&#10;Le contenu généré par l’IA peut être incorrect.">
            <a:extLst>
              <a:ext uri="{FF2B5EF4-FFF2-40B4-BE49-F238E27FC236}">
                <a16:creationId xmlns:a16="http://schemas.microsoft.com/office/drawing/2014/main" id="{7CEC8CD6-0D15-1753-F37E-F4D6E186A0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75" r="22860" b="1"/>
          <a:stretch>
            <a:fillRect/>
          </a:stretch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100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B9EA10-79C4-C729-D93A-272727B64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fleur, plante, plein air, Sous-arbrisseau&#10;&#10;Le contenu généré par l’IA peut être incorrect.">
            <a:extLst>
              <a:ext uri="{FF2B5EF4-FFF2-40B4-BE49-F238E27FC236}">
                <a16:creationId xmlns:a16="http://schemas.microsoft.com/office/drawing/2014/main" id="{5B35E7F0-F038-1C17-4664-3C950A8DDB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62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A064CD-EE83-F16E-2A2C-288DA1BEB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118" y="2678545"/>
            <a:ext cx="10178322" cy="877455"/>
          </a:xfrm>
        </p:spPr>
        <p:txBody>
          <a:bodyPr/>
          <a:lstStyle/>
          <a:p>
            <a:r>
              <a:rPr lang="fr-FR" dirty="0"/>
              <a:t>Histoire de chambre</a:t>
            </a:r>
          </a:p>
        </p:txBody>
      </p:sp>
      <p:pic>
        <p:nvPicPr>
          <p:cNvPr id="5" name="Espace réservé du contenu 4" descr="Une image contenant ruche, rucher, insecte, abeille&#10;&#10;Le contenu généré par l’IA peut être incorrect.">
            <a:extLst>
              <a:ext uri="{FF2B5EF4-FFF2-40B4-BE49-F238E27FC236}">
                <a16:creationId xmlns:a16="http://schemas.microsoft.com/office/drawing/2014/main" id="{B0257127-0FF9-201D-6DAE-A85D9A46B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532" y="-11041"/>
            <a:ext cx="4498588" cy="6869041"/>
          </a:xfrm>
        </p:spPr>
      </p:pic>
    </p:spTree>
    <p:extLst>
      <p:ext uri="{BB962C8B-B14F-4D97-AF65-F5344CB8AC3E}">
        <p14:creationId xmlns:p14="http://schemas.microsoft.com/office/powerpoint/2010/main" val="14300317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0119DF-FAA1-B292-19E9-EC3C4E0B1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Une image contenant plante, plein air, Sous-arbrisseau, Plante couvre-sol&#10;&#10;Le contenu généré par l’IA peut être incorrect.">
            <a:extLst>
              <a:ext uri="{FF2B5EF4-FFF2-40B4-BE49-F238E27FC236}">
                <a16:creationId xmlns:a16="http://schemas.microsoft.com/office/drawing/2014/main" id="{A75983B3-816F-3A4E-81DA-7463C4C6F1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54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CF60E8-4823-84D1-E103-C23B4F998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plante, fleur, plein air, Sous-arbrisseau&#10;&#10;Le contenu généré par l’IA peut être incorrect.">
            <a:extLst>
              <a:ext uri="{FF2B5EF4-FFF2-40B4-BE49-F238E27FC236}">
                <a16:creationId xmlns:a16="http://schemas.microsoft.com/office/drawing/2014/main" id="{576E7BB3-A046-D9AF-5699-47189BA080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126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C0A5436-3FB2-2359-713B-482567828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7200" spc="800" dirty="0"/>
              <a:t>La Marguerite par Coeur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 descr="Une image contenant insecte, abeille, pollen, invertébré&#10;&#10;Le contenu généré par l’IA peut être incorrect.">
            <a:extLst>
              <a:ext uri="{FF2B5EF4-FFF2-40B4-BE49-F238E27FC236}">
                <a16:creationId xmlns:a16="http://schemas.microsoft.com/office/drawing/2014/main" id="{113BEBA1-9110-832F-032C-305BC942B6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27" r="21233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11005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DAF96EF-0F17-85CC-AEBF-7BB942B7C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621" y="1334344"/>
            <a:ext cx="4695443" cy="4374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spc="800" dirty="0" err="1">
                <a:solidFill>
                  <a:srgbClr val="2A1A00"/>
                </a:solidFill>
              </a:rPr>
              <a:t>Chélidoine</a:t>
            </a:r>
            <a:r>
              <a:rPr lang="en-US" sz="4800" spc="800" dirty="0">
                <a:solidFill>
                  <a:srgbClr val="2A1A00"/>
                </a:solidFill>
              </a:rPr>
              <a:t> </a:t>
            </a:r>
            <a:r>
              <a:rPr lang="en-US" sz="4800" spc="800" dirty="0" err="1">
                <a:solidFill>
                  <a:srgbClr val="2A1A00"/>
                </a:solidFill>
              </a:rPr>
              <a:t>renversante</a:t>
            </a:r>
            <a:endParaRPr lang="en-US" sz="4800" spc="800" dirty="0">
              <a:solidFill>
                <a:srgbClr val="2A1A00"/>
              </a:solidFill>
            </a:endParaRPr>
          </a:p>
        </p:txBody>
      </p:sp>
      <p:pic>
        <p:nvPicPr>
          <p:cNvPr id="4" name="Image 3" descr="Une image contenant insecte, Pollinisateur, abeille, Insecte à ailes membraneuses&#10;&#10;Le contenu généré par l’IA peut être incorrect.">
            <a:extLst>
              <a:ext uri="{FF2B5EF4-FFF2-40B4-BE49-F238E27FC236}">
                <a16:creationId xmlns:a16="http://schemas.microsoft.com/office/drawing/2014/main" id="{1C047678-6935-F303-5DF4-7A3809BF5C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297" y="662911"/>
            <a:ext cx="6220332" cy="553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119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D21F8BA-DF22-5157-0759-ABBDF5EA1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14" y="630936"/>
            <a:ext cx="6219629" cy="48286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000" spc="800" dirty="0" err="1"/>
              <a:t>Chélidoine</a:t>
            </a:r>
            <a:r>
              <a:rPr lang="en-US" sz="8000" spc="800" dirty="0"/>
              <a:t> droit </a:t>
            </a:r>
            <a:r>
              <a:rPr lang="en-US" sz="8000" spc="800" dirty="0" err="1"/>
              <a:t>devant</a:t>
            </a:r>
            <a:endParaRPr lang="en-US" sz="8000" spc="800" dirty="0"/>
          </a:p>
        </p:txBody>
      </p:sp>
      <p:sp>
        <p:nvSpPr>
          <p:cNvPr id="24" name="Freeform: Shape 18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Image 7" descr="Une image contenant jaune, Pollinisateur, Insecte à ailes membraneuses, plein air&#10;&#10;Le contenu généré par l’IA peut être incorrect.">
            <a:extLst>
              <a:ext uri="{FF2B5EF4-FFF2-40B4-BE49-F238E27FC236}">
                <a16:creationId xmlns:a16="http://schemas.microsoft.com/office/drawing/2014/main" id="{A16AA8CD-BCD5-2418-8174-9E379FCF9C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08" r="30402" b="-2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502415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553904E-E023-EE6B-7169-7D2364F6B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184" y="1098388"/>
            <a:ext cx="6035040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0000" spc="800" dirty="0"/>
              <a:t>A Moi la carotte</a:t>
            </a:r>
          </a:p>
        </p:txBody>
      </p:sp>
      <p:pic>
        <p:nvPicPr>
          <p:cNvPr id="4" name="Image 3" descr="Une image contenant insecte, invertébré, plein air, Anthrisque&#10;&#10;Le contenu généré par l’IA peut être incorrect.">
            <a:extLst>
              <a:ext uri="{FF2B5EF4-FFF2-40B4-BE49-F238E27FC236}">
                <a16:creationId xmlns:a16="http://schemas.microsoft.com/office/drawing/2014/main" id="{9DCA8838-1B3F-C349-1752-6240929E57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54" r="24649" b="2"/>
          <a:stretch>
            <a:fillRect/>
          </a:stretch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169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3B67B-A3DB-578D-409C-99B7A2E6D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Insecte à ailes membraneuses, Pollinisateur, abeille, plein air&#10;&#10;Le contenu généré par l’IA peut être incorrect.">
            <a:extLst>
              <a:ext uri="{FF2B5EF4-FFF2-40B4-BE49-F238E27FC236}">
                <a16:creationId xmlns:a16="http://schemas.microsoft.com/office/drawing/2014/main" id="{C5D31568-7BE9-43A1-7EB0-36EC28E0D0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911" y="0"/>
            <a:ext cx="10494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180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94DC58-1698-0517-6CEB-2D6B0FD63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plante, plein air, Anthrisque, Cerfeuil sauvage&#10;&#10;Le contenu généré par l’IA peut être incorrect.">
            <a:extLst>
              <a:ext uri="{FF2B5EF4-FFF2-40B4-BE49-F238E27FC236}">
                <a16:creationId xmlns:a16="http://schemas.microsoft.com/office/drawing/2014/main" id="{87986ED8-2112-1413-EFE2-846BBBD095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339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899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14D671-EE39-5311-E373-13362956E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plante, plein air, insecte, invertébré&#10;&#10;Le contenu généré par l’IA peut être incorrect.">
            <a:extLst>
              <a:ext uri="{FF2B5EF4-FFF2-40B4-BE49-F238E27FC236}">
                <a16:creationId xmlns:a16="http://schemas.microsoft.com/office/drawing/2014/main" id="{455F4029-2E55-E94E-D403-9B2A792E94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097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951DA9D-C6C6-A3C8-AC6B-AF0C11B2E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07" y="643464"/>
            <a:ext cx="4394073" cy="4374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spc="800" dirty="0" err="1">
                <a:solidFill>
                  <a:srgbClr val="2A1A00"/>
                </a:solidFill>
              </a:rPr>
              <a:t>L’éclate</a:t>
            </a:r>
            <a:r>
              <a:rPr lang="en-US" sz="4000" spc="800" dirty="0">
                <a:solidFill>
                  <a:srgbClr val="2A1A00"/>
                </a:solidFill>
              </a:rPr>
              <a:t> dans Le </a:t>
            </a:r>
            <a:r>
              <a:rPr lang="en-US" sz="4000" spc="800" dirty="0" err="1">
                <a:solidFill>
                  <a:srgbClr val="2A1A00"/>
                </a:solidFill>
              </a:rPr>
              <a:t>Centranthus</a:t>
            </a:r>
            <a:br>
              <a:rPr lang="en-US" sz="4000" spc="800" dirty="0">
                <a:solidFill>
                  <a:srgbClr val="2A1A00"/>
                </a:solidFill>
              </a:rPr>
            </a:br>
            <a:r>
              <a:rPr lang="en-US" sz="4000" spc="800" dirty="0" err="1">
                <a:solidFill>
                  <a:srgbClr val="2A1A00"/>
                </a:solidFill>
              </a:rPr>
              <a:t>écarlate</a:t>
            </a:r>
            <a:endParaRPr lang="en-US" sz="4000" spc="800" dirty="0">
              <a:solidFill>
                <a:srgbClr val="2A1A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A5CEA79-335B-5E23-7E58-536128CAE6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075" y="304800"/>
            <a:ext cx="7520878" cy="616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64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A20DA0-EBA7-FC70-16DB-716B47297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038" y="0"/>
            <a:ext cx="10178322" cy="1492132"/>
          </a:xfrm>
        </p:spPr>
        <p:txBody>
          <a:bodyPr/>
          <a:lstStyle/>
          <a:p>
            <a:r>
              <a:rPr lang="fr-FR" dirty="0"/>
              <a:t>La maternité des butineuses</a:t>
            </a:r>
          </a:p>
        </p:txBody>
      </p:sp>
      <p:pic>
        <p:nvPicPr>
          <p:cNvPr id="5" name="Image 4" descr="Une image contenant ruche, plein air, rucher, sol&#10;&#10;Le contenu généré par l’IA peut être incorrect.">
            <a:extLst>
              <a:ext uri="{FF2B5EF4-FFF2-40B4-BE49-F238E27FC236}">
                <a16:creationId xmlns:a16="http://schemas.microsoft.com/office/drawing/2014/main" id="{870A37D2-50A7-E7A2-DBBA-A12DC5C58A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438" y="746066"/>
            <a:ext cx="8095522" cy="607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605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F62C4B7-E2B1-CD69-4BA9-937DA111B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54" y="643464"/>
            <a:ext cx="3437290" cy="4374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spc="800" dirty="0" err="1">
                <a:solidFill>
                  <a:srgbClr val="2A1A00"/>
                </a:solidFill>
              </a:rPr>
              <a:t>Avaler</a:t>
            </a:r>
            <a:r>
              <a:rPr lang="en-US" sz="4400" spc="800" dirty="0">
                <a:solidFill>
                  <a:srgbClr val="2A1A00"/>
                </a:solidFill>
              </a:rPr>
              <a:t> la Valériane</a:t>
            </a:r>
          </a:p>
        </p:txBody>
      </p:sp>
      <p:pic>
        <p:nvPicPr>
          <p:cNvPr id="6" name="Image 5" descr="Une image contenant fleur, plante, valériane rouge, valériane&#10;&#10;Le contenu généré par l’IA peut être incorrect.">
            <a:extLst>
              <a:ext uri="{FF2B5EF4-FFF2-40B4-BE49-F238E27FC236}">
                <a16:creationId xmlns:a16="http://schemas.microsoft.com/office/drawing/2014/main" id="{9BB47A01-FEC2-C035-437C-C301679FEF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297" y="826194"/>
            <a:ext cx="6220332" cy="520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06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792DC3-9B75-0961-2C5D-BD5B521F2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Image 9" descr="Une image contenant fleur, plante, valériane rouge, valériane&#10;&#10;Le contenu généré par l’IA peut être incorrect.">
            <a:extLst>
              <a:ext uri="{FF2B5EF4-FFF2-40B4-BE49-F238E27FC236}">
                <a16:creationId xmlns:a16="http://schemas.microsoft.com/office/drawing/2014/main" id="{4061FE88-B787-D937-515A-5458853C90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622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EC51AA8-0451-6E26-388C-A1820A03A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08" y="254000"/>
            <a:ext cx="3924536" cy="476431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spc="800" dirty="0">
                <a:solidFill>
                  <a:srgbClr val="2A1A00"/>
                </a:solidFill>
              </a:rPr>
              <a:t>En position </a:t>
            </a:r>
            <a:r>
              <a:rPr lang="en-US" sz="4000" spc="800" dirty="0" err="1">
                <a:solidFill>
                  <a:srgbClr val="2A1A00"/>
                </a:solidFill>
              </a:rPr>
              <a:t>scabreuse</a:t>
            </a:r>
            <a:br>
              <a:rPr lang="en-US" sz="4000" spc="800" dirty="0">
                <a:solidFill>
                  <a:srgbClr val="2A1A00"/>
                </a:solidFill>
              </a:rPr>
            </a:br>
            <a:br>
              <a:rPr lang="en-US" sz="4000" spc="800" dirty="0">
                <a:solidFill>
                  <a:srgbClr val="2A1A00"/>
                </a:solidFill>
              </a:rPr>
            </a:br>
            <a:r>
              <a:rPr lang="en-US" sz="4000" spc="800" dirty="0">
                <a:solidFill>
                  <a:srgbClr val="2A1A00"/>
                </a:solidFill>
              </a:rPr>
              <a:t> sur </a:t>
            </a:r>
            <a:r>
              <a:rPr lang="en-US" sz="4000" spc="800" dirty="0" err="1">
                <a:solidFill>
                  <a:srgbClr val="2A1A00"/>
                </a:solidFill>
              </a:rPr>
              <a:t>une</a:t>
            </a:r>
            <a:br>
              <a:rPr lang="en-US" sz="4000" spc="800" dirty="0">
                <a:solidFill>
                  <a:srgbClr val="2A1A00"/>
                </a:solidFill>
              </a:rPr>
            </a:br>
            <a:r>
              <a:rPr lang="en-US" sz="4000" spc="800" dirty="0">
                <a:solidFill>
                  <a:srgbClr val="2A1A00"/>
                </a:solidFill>
              </a:rPr>
              <a:t> </a:t>
            </a:r>
            <a:r>
              <a:rPr lang="en-US" sz="4000" spc="800" dirty="0" err="1">
                <a:solidFill>
                  <a:srgbClr val="2A1A00"/>
                </a:solidFill>
              </a:rPr>
              <a:t>scabieuse</a:t>
            </a:r>
            <a:r>
              <a:rPr lang="en-US" sz="4000" spc="800" dirty="0">
                <a:solidFill>
                  <a:srgbClr val="2A1A00"/>
                </a:solidFill>
              </a:rPr>
              <a:t> des champs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EC86EF1-6C18-F21E-3018-4227DC1BF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223" y="116840"/>
            <a:ext cx="7598776" cy="662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355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BF70305-1749-216C-9030-5652758E7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18" y="1485311"/>
            <a:ext cx="4409440" cy="4374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spc="800" dirty="0">
                <a:solidFill>
                  <a:srgbClr val="2A1A00"/>
                </a:solidFill>
              </a:rPr>
              <a:t>La </a:t>
            </a:r>
            <a:r>
              <a:rPr lang="en-US" sz="6000" spc="800" dirty="0" err="1">
                <a:solidFill>
                  <a:srgbClr val="2A1A00"/>
                </a:solidFill>
              </a:rPr>
              <a:t>touffe</a:t>
            </a:r>
            <a:r>
              <a:rPr lang="en-US" sz="6000" spc="800" dirty="0">
                <a:solidFill>
                  <a:srgbClr val="2A1A00"/>
                </a:solidFill>
              </a:rPr>
              <a:t> de la </a:t>
            </a:r>
            <a:r>
              <a:rPr lang="en-US" sz="6000" spc="800" dirty="0" err="1">
                <a:solidFill>
                  <a:srgbClr val="2A1A00"/>
                </a:solidFill>
              </a:rPr>
              <a:t>scabieuse</a:t>
            </a:r>
            <a:r>
              <a:rPr lang="en-US" sz="6000" spc="800" dirty="0">
                <a:solidFill>
                  <a:srgbClr val="2A1A00"/>
                </a:solidFill>
              </a:rPr>
              <a:t> des champs</a:t>
            </a:r>
          </a:p>
        </p:txBody>
      </p:sp>
      <p:pic>
        <p:nvPicPr>
          <p:cNvPr id="4" name="Image 3" descr="Une image contenant fleur, plante, scabiosa, insecte&#10;&#10;Le contenu généré par l’IA peut être incorrect.">
            <a:extLst>
              <a:ext uri="{FF2B5EF4-FFF2-40B4-BE49-F238E27FC236}">
                <a16:creationId xmlns:a16="http://schemas.microsoft.com/office/drawing/2014/main" id="{6F09172E-DF4D-096E-3924-6D8A88A489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8004" y="386080"/>
            <a:ext cx="7610533" cy="612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356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E1D3321-529A-BE33-BE60-E7BEC91D1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184" y="1098388"/>
            <a:ext cx="6035040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0000" spc="800" dirty="0"/>
              <a:t>Le plein</a:t>
            </a:r>
            <a:br>
              <a:rPr lang="en-US" sz="10000" spc="800" dirty="0"/>
            </a:br>
            <a:r>
              <a:rPr lang="en-US" sz="10000" spc="800" dirty="0"/>
              <a:t>SVP</a:t>
            </a:r>
          </a:p>
        </p:txBody>
      </p:sp>
      <p:pic>
        <p:nvPicPr>
          <p:cNvPr id="4" name="Image 3" descr="Une image contenant fleur, plante, scabiosa, insecte&#10;&#10;Le contenu généré par l’IA peut être incorrect.">
            <a:extLst>
              <a:ext uri="{FF2B5EF4-FFF2-40B4-BE49-F238E27FC236}">
                <a16:creationId xmlns:a16="http://schemas.microsoft.com/office/drawing/2014/main" id="{A3DCC63B-C903-5281-F7CF-B7473E0915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51" r="5186" b="3"/>
          <a:stretch>
            <a:fillRect/>
          </a:stretch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167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A571849-A81D-FCDE-89AC-08508A75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9600" spc="800" dirty="0"/>
              <a:t>Que </a:t>
            </a:r>
            <a:r>
              <a:rPr lang="en-US" sz="9600" spc="800" dirty="0" err="1"/>
              <a:t>c’est</a:t>
            </a:r>
            <a:r>
              <a:rPr lang="en-US" sz="9600" spc="800" dirty="0"/>
              <a:t> bon !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 descr="Une image contenant plante, fleur, scabiosa, insecte&#10;&#10;Le contenu généré par l’IA peut être incorrect.">
            <a:extLst>
              <a:ext uri="{FF2B5EF4-FFF2-40B4-BE49-F238E27FC236}">
                <a16:creationId xmlns:a16="http://schemas.microsoft.com/office/drawing/2014/main" id="{21975783-EF8A-6031-9653-7520FE214C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56" r="4595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605705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C6CE83E-445D-4086-E72C-D44E9E8E6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" y="954923"/>
            <a:ext cx="6449423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spc="800" dirty="0"/>
              <a:t>La </a:t>
            </a:r>
            <a:r>
              <a:rPr lang="en-US" sz="6000" spc="800" dirty="0" err="1"/>
              <a:t>gesse</a:t>
            </a:r>
            <a:br>
              <a:rPr lang="en-US" sz="6000" spc="800" dirty="0"/>
            </a:br>
            <a:r>
              <a:rPr lang="en-US" sz="6000" spc="800" dirty="0" err="1"/>
              <a:t>autocollante</a:t>
            </a:r>
            <a:endParaRPr lang="en-US" sz="6000" spc="8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 descr="Une image contenant Pollinisateur, Insecte à ailes membraneuses, plein air, abeille&#10;&#10;Le contenu généré par l’IA peut être incorrect.">
            <a:extLst>
              <a:ext uri="{FF2B5EF4-FFF2-40B4-BE49-F238E27FC236}">
                <a16:creationId xmlns:a16="http://schemas.microsoft.com/office/drawing/2014/main" id="{E679CDAF-E96E-ED65-566D-A7BA46B18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29" r="20202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946538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DAAE81A-F754-7336-47C3-8BC3C1444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184" y="1098388"/>
            <a:ext cx="6035040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800" spc="800"/>
              <a:t>Sur l’églantier</a:t>
            </a:r>
          </a:p>
        </p:txBody>
      </p:sp>
      <p:pic>
        <p:nvPicPr>
          <p:cNvPr id="4" name="Image 3" descr="Une image contenant arbre, plante, fleur, pétale&#10;&#10;Le contenu généré par l’IA peut être incorrect.">
            <a:extLst>
              <a:ext uri="{FF2B5EF4-FFF2-40B4-BE49-F238E27FC236}">
                <a16:creationId xmlns:a16="http://schemas.microsoft.com/office/drawing/2014/main" id="{093B69B0-389F-0E3F-B7D3-860E51DD10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79" r="27456" b="1"/>
          <a:stretch>
            <a:fillRect/>
          </a:stretch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  <p:sp>
        <p:nvSpPr>
          <p:cNvPr id="26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920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97B52C-B00D-613D-F5E5-E9A627423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fleur, plante, pétale, arbre&#10;&#10;Le contenu généré par l’IA peut être incorrect.">
            <a:extLst>
              <a:ext uri="{FF2B5EF4-FFF2-40B4-BE49-F238E27FC236}">
                <a16:creationId xmlns:a16="http://schemas.microsoft.com/office/drawing/2014/main" id="{E477977E-0CA4-659D-99C7-CB302C7056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017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1637BA6-CA51-6E1B-D161-238046E98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9600" spc="800" dirty="0" err="1"/>
              <a:t>J’appuis</a:t>
            </a:r>
            <a:r>
              <a:rPr lang="en-US" sz="9600" spc="800" dirty="0"/>
              <a:t> à fond sur la </a:t>
            </a:r>
            <a:r>
              <a:rPr lang="en-US" sz="9600" spc="800" dirty="0" err="1"/>
              <a:t>pétale</a:t>
            </a:r>
            <a:r>
              <a:rPr lang="en-US" sz="9600" spc="800" dirty="0"/>
              <a:t> !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 descr="Une image contenant arbre, insecte, plein air, pétale&#10;&#10;Le contenu généré par l’IA peut être incorrect.">
            <a:extLst>
              <a:ext uri="{FF2B5EF4-FFF2-40B4-BE49-F238E27FC236}">
                <a16:creationId xmlns:a16="http://schemas.microsoft.com/office/drawing/2014/main" id="{CA0951ED-A570-3B0D-E697-A7144FCC8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35" r="8683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564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FFBEEC-E1D5-4133-8566-2A59DDB17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39060" y="0"/>
            <a:ext cx="75529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F7A47D-7D2A-4DF2-8844-13A0186E6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1909" y="951400"/>
            <a:ext cx="5875694" cy="46542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100" spc="800">
                <a:solidFill>
                  <a:srgbClr val="2A1A00"/>
                </a:solidFill>
              </a:rPr>
              <a:t>La vie collective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8EFDFFA-99D1-4010-8BB3-F3C338EC0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4" name="Image 3" descr="Une image contenant sol, ruche, plein air, rucher&#10;&#10;Le contenu généré par l’IA peut être incorrect.">
            <a:extLst>
              <a:ext uri="{FF2B5EF4-FFF2-40B4-BE49-F238E27FC236}">
                <a16:creationId xmlns:a16="http://schemas.microsoft.com/office/drawing/2014/main" id="{F0C9EE6F-7E18-0946-6314-36A9344607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815" y="767232"/>
            <a:ext cx="3995589" cy="532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179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5DBC7C0-9132-8A31-9F0B-83FBB7CAF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184" y="1098388"/>
            <a:ext cx="6035040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spc="800" dirty="0"/>
              <a:t>Eglantine par </a:t>
            </a:r>
            <a:r>
              <a:rPr lang="en-US" sz="7200" spc="800" dirty="0" err="1"/>
              <a:t>coeur</a:t>
            </a:r>
            <a:endParaRPr lang="en-US" sz="7200" spc="800" dirty="0"/>
          </a:p>
        </p:txBody>
      </p:sp>
      <p:pic>
        <p:nvPicPr>
          <p:cNvPr id="8" name="Image 7" descr="Une image contenant insecte, pétale, abeille, invertébré&#10;&#10;Le contenu généré par l’IA peut être incorrect.">
            <a:extLst>
              <a:ext uri="{FF2B5EF4-FFF2-40B4-BE49-F238E27FC236}">
                <a16:creationId xmlns:a16="http://schemas.microsoft.com/office/drawing/2014/main" id="{A7C2C395-209E-BA24-9618-BA897B1161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30" r="2518" b="-3"/>
          <a:stretch>
            <a:fillRect/>
          </a:stretch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  <p:sp>
        <p:nvSpPr>
          <p:cNvPr id="19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043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BC7E8E-3286-2324-D06E-3E5A62498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fleur, pétale, plante, insecte&#10;&#10;Le contenu généré par l’IA peut être incorrect.">
            <a:extLst>
              <a:ext uri="{FF2B5EF4-FFF2-40B4-BE49-F238E27FC236}">
                <a16:creationId xmlns:a16="http://schemas.microsoft.com/office/drawing/2014/main" id="{9CB27A96-7AF0-B644-4A95-790EF4607F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156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3DFEFC0-99B4-4D27-9168-1B2F659A3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2C20081-2005-4B05-BEA4-EB8D4C90A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0708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8F85D3F-9712-0072-BDF1-81BC4F13A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23" y="5449151"/>
            <a:ext cx="10318418" cy="52381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400" spc="800" dirty="0">
                <a:solidFill>
                  <a:srgbClr val="2A1A00"/>
                </a:solidFill>
              </a:rPr>
              <a:t>La </a:t>
            </a:r>
            <a:r>
              <a:rPr lang="en-US" sz="2400" spc="800" dirty="0" err="1">
                <a:solidFill>
                  <a:srgbClr val="2A1A00"/>
                </a:solidFill>
              </a:rPr>
              <a:t>campanule</a:t>
            </a:r>
            <a:r>
              <a:rPr lang="en-US" sz="2400" spc="800" dirty="0">
                <a:solidFill>
                  <a:srgbClr val="2A1A00"/>
                </a:solidFill>
              </a:rPr>
              <a:t> à </a:t>
            </a:r>
            <a:r>
              <a:rPr lang="en-US" sz="2400" spc="800" dirty="0" err="1">
                <a:solidFill>
                  <a:srgbClr val="2A1A00"/>
                </a:solidFill>
              </a:rPr>
              <a:t>peau</a:t>
            </a:r>
            <a:r>
              <a:rPr lang="en-US" sz="2400" spc="800" dirty="0">
                <a:solidFill>
                  <a:srgbClr val="2A1A00"/>
                </a:solidFill>
              </a:rPr>
              <a:t> de </a:t>
            </a:r>
            <a:r>
              <a:rPr lang="en-US" sz="2400" spc="800" dirty="0" err="1">
                <a:solidFill>
                  <a:srgbClr val="2A1A00"/>
                </a:solidFill>
              </a:rPr>
              <a:t>pêche</a:t>
            </a:r>
            <a:r>
              <a:rPr lang="en-US" sz="2400" spc="800" dirty="0">
                <a:solidFill>
                  <a:srgbClr val="2A1A00"/>
                </a:solidFill>
              </a:rPr>
              <a:t> à fond</a:t>
            </a:r>
          </a:p>
        </p:txBody>
      </p:sp>
      <p:pic>
        <p:nvPicPr>
          <p:cNvPr id="8" name="Image 7" descr="Une image contenant plante, fleur, plante herbacée, herbe&#10;&#10;Le contenu généré par l’IA peut être incorrect.">
            <a:extLst>
              <a:ext uri="{FF2B5EF4-FFF2-40B4-BE49-F238E27FC236}">
                <a16:creationId xmlns:a16="http://schemas.microsoft.com/office/drawing/2014/main" id="{E49DDF79-1EA4-F0E7-D2B0-FD2ED6FB94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276" y="643467"/>
            <a:ext cx="5881448" cy="392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880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5FA0E9-B164-ED0D-E5CE-F9242BE02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plante, fleur, plein air, violet&#10;&#10;Le contenu généré par l’IA peut être incorrect.">
            <a:extLst>
              <a:ext uri="{FF2B5EF4-FFF2-40B4-BE49-F238E27FC236}">
                <a16:creationId xmlns:a16="http://schemas.microsoft.com/office/drawing/2014/main" id="{764319CE-ADAE-0E98-1DD6-A06CA9C065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737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813576-D302-42B7-A3EC-A272625CC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D69B1D5-B3D5-5457-8E02-D8E85D5CD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038" y="4242032"/>
            <a:ext cx="10274497" cy="173449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7200" spc="800" dirty="0" err="1"/>
              <a:t>Plongée</a:t>
            </a:r>
            <a:r>
              <a:rPr lang="en-US" sz="7200" spc="800" dirty="0"/>
              <a:t> dans la </a:t>
            </a:r>
            <a:r>
              <a:rPr lang="en-US" sz="7200" spc="800" dirty="0" err="1"/>
              <a:t>campanule</a:t>
            </a:r>
            <a:r>
              <a:rPr lang="en-US" sz="7200" spc="800" dirty="0"/>
              <a:t> blanche</a:t>
            </a: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1D25BAD6-AA7B-43BE-870A-D587E51BE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F66E5A8-5FAD-60FD-31B8-040C439346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0367" y="91440"/>
            <a:ext cx="6218115" cy="415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212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989070-4FB8-0738-C51C-EBF9AE258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arbre, plante, pétale, insecte&#10;&#10;Le contenu généré par l’IA peut être incorrect.">
            <a:extLst>
              <a:ext uri="{FF2B5EF4-FFF2-40B4-BE49-F238E27FC236}">
                <a16:creationId xmlns:a16="http://schemas.microsoft.com/office/drawing/2014/main" id="{F0C2021B-4BD2-54B4-CDD3-F78DA70949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188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F57572-8F73-B89C-B5D9-8599F2B8A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plante, jasmin, pétale, insecte&#10;&#10;Le contenu généré par l’IA peut être incorrect.">
            <a:extLst>
              <a:ext uri="{FF2B5EF4-FFF2-40B4-BE49-F238E27FC236}">
                <a16:creationId xmlns:a16="http://schemas.microsoft.com/office/drawing/2014/main" id="{4A50F2C5-0837-B621-C5D2-DC7E68AC09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530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C6CE2ED-7587-CECD-3467-AF64FBAB0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184" y="1098388"/>
            <a:ext cx="6035040" cy="439498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10000" spc="800" dirty="0"/>
              <a:t>J’adore le jaune</a:t>
            </a:r>
            <a:br>
              <a:rPr lang="en-US" sz="10000" spc="800" dirty="0"/>
            </a:br>
            <a:r>
              <a:rPr lang="en-US" sz="10000" spc="800" dirty="0"/>
              <a:t>du </a:t>
            </a:r>
            <a:r>
              <a:rPr lang="en-US" sz="10000" spc="800" dirty="0" err="1"/>
              <a:t>linaire</a:t>
            </a:r>
            <a:endParaRPr lang="en-US" sz="10000" spc="800" dirty="0"/>
          </a:p>
        </p:txBody>
      </p:sp>
      <p:pic>
        <p:nvPicPr>
          <p:cNvPr id="8" name="Image 7" descr="Une image contenant invertébré, plein air, insecte, abeille&#10;&#10;Le contenu généré par l’IA peut être incorrect.">
            <a:extLst>
              <a:ext uri="{FF2B5EF4-FFF2-40B4-BE49-F238E27FC236}">
                <a16:creationId xmlns:a16="http://schemas.microsoft.com/office/drawing/2014/main" id="{EB8F5D2C-85E6-FA50-26BA-2ADDCFF15B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62" r="12473" b="1"/>
          <a:stretch>
            <a:fillRect/>
          </a:stretch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  <p:sp>
        <p:nvSpPr>
          <p:cNvPr id="19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962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8BB2B4-A507-18F2-35AE-26A2CC00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plein air, Graine de plante, fleur, Phorbe&#10;&#10;Le contenu généré par l’IA peut être incorrect.">
            <a:extLst>
              <a:ext uri="{FF2B5EF4-FFF2-40B4-BE49-F238E27FC236}">
                <a16:creationId xmlns:a16="http://schemas.microsoft.com/office/drawing/2014/main" id="{627ABB8C-39AA-55A6-C050-84505D11BE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336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AF836F-8FC8-907F-939C-4FBA64BBC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plein air, fleur, Graine de plante, jaune&#10;&#10;Le contenu généré par l’IA peut être incorrect.">
            <a:extLst>
              <a:ext uri="{FF2B5EF4-FFF2-40B4-BE49-F238E27FC236}">
                <a16:creationId xmlns:a16="http://schemas.microsoft.com/office/drawing/2014/main" id="{717C5B56-F82C-504E-4C39-0C150B1A0F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84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F8BE90-411C-1E43-CD3D-D780FBD6A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184" y="1098388"/>
            <a:ext cx="6035040" cy="439498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10000" spc="800" dirty="0"/>
              <a:t>Hmm!!</a:t>
            </a:r>
            <a:br>
              <a:rPr lang="en-US" sz="10000" spc="800" dirty="0"/>
            </a:br>
            <a:r>
              <a:rPr lang="en-US" sz="10000" spc="800" dirty="0"/>
              <a:t>Le geranium des </a:t>
            </a:r>
            <a:r>
              <a:rPr lang="en-US" sz="10000" spc="800" dirty="0" err="1"/>
              <a:t>bois</a:t>
            </a:r>
            <a:endParaRPr lang="en-US" sz="10000" spc="800" dirty="0"/>
          </a:p>
        </p:txBody>
      </p:sp>
      <p:pic>
        <p:nvPicPr>
          <p:cNvPr id="4" name="Image 3" descr="Une image contenant insecte, violet, invertébré, Pollinisateur&#10;&#10;Le contenu généré par l’IA peut être incorrect.">
            <a:extLst>
              <a:ext uri="{FF2B5EF4-FFF2-40B4-BE49-F238E27FC236}">
                <a16:creationId xmlns:a16="http://schemas.microsoft.com/office/drawing/2014/main" id="{D6A5294A-4E2F-08AE-0CDB-119969CB9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23" r="15564" b="-1"/>
          <a:stretch>
            <a:fillRect/>
          </a:stretch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  <p:sp>
        <p:nvSpPr>
          <p:cNvPr id="21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821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0190CD3-D6CF-477F-B444-D35D034B1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184" y="1098388"/>
            <a:ext cx="6035040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0000" spc="800" dirty="0"/>
              <a:t>La </a:t>
            </a:r>
            <a:r>
              <a:rPr lang="en-US" sz="10000" spc="800" dirty="0" err="1"/>
              <a:t>lavande</a:t>
            </a:r>
            <a:r>
              <a:rPr lang="en-US" sz="10000" spc="800" dirty="0"/>
              <a:t> </a:t>
            </a:r>
            <a:r>
              <a:rPr lang="en-US" sz="10000" spc="800" dirty="0" err="1"/>
              <a:t>d’hier</a:t>
            </a:r>
            <a:endParaRPr lang="en-US" sz="10000" spc="800" dirty="0"/>
          </a:p>
        </p:txBody>
      </p:sp>
      <p:pic>
        <p:nvPicPr>
          <p:cNvPr id="4" name="Image 3" descr="Une image contenant plein air, violet, lavande, abeille&#10;&#10;Le contenu généré par l’IA peut être incorrect.">
            <a:extLst>
              <a:ext uri="{FF2B5EF4-FFF2-40B4-BE49-F238E27FC236}">
                <a16:creationId xmlns:a16="http://schemas.microsoft.com/office/drawing/2014/main" id="{BD203A22-B979-1605-2C7A-FA8AD6B853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19" r="2416" b="1"/>
          <a:stretch>
            <a:fillRect/>
          </a:stretch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581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B6ACCF-7CE6-2B79-100D-B298D9B6B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plein air, violet, lavande, plante&#10;&#10;Le contenu généré par l’IA peut être incorrect.">
            <a:extLst>
              <a:ext uri="{FF2B5EF4-FFF2-40B4-BE49-F238E27FC236}">
                <a16:creationId xmlns:a16="http://schemas.microsoft.com/office/drawing/2014/main" id="{6A42DF3A-3AF7-339C-7A99-FEDBDCBBB5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615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8C6C201-015B-5A62-60C9-4A00B73C9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184" y="1098388"/>
            <a:ext cx="6035040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0000" spc="800" dirty="0"/>
              <a:t>A fond les ballons</a:t>
            </a:r>
          </a:p>
        </p:txBody>
      </p:sp>
      <p:pic>
        <p:nvPicPr>
          <p:cNvPr id="4" name="Image 3" descr="Une image contenant insecte, violet, Pollinisateur, Insecte à ailes membraneuses&#10;&#10;Le contenu généré par l’IA peut être incorrect.">
            <a:extLst>
              <a:ext uri="{FF2B5EF4-FFF2-40B4-BE49-F238E27FC236}">
                <a16:creationId xmlns:a16="http://schemas.microsoft.com/office/drawing/2014/main" id="{239A5423-6667-1B9B-6A94-A9C812534A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78" r="3719"/>
          <a:stretch>
            <a:fillRect/>
          </a:stretch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437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07597B-96BA-1783-500E-BE9B98333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violet, plein air, lavande, insecte&#10;&#10;Le contenu généré par l’IA peut être incorrect.">
            <a:extLst>
              <a:ext uri="{FF2B5EF4-FFF2-40B4-BE49-F238E27FC236}">
                <a16:creationId xmlns:a16="http://schemas.microsoft.com/office/drawing/2014/main" id="{B715D05A-D6C7-C6DD-D2A3-F2C7E942AD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0"/>
            <a:ext cx="1112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222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80B9CC-27A0-0C4B-3E82-9360A0003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9600" spc="800" dirty="0"/>
              <a:t>J’y suis </a:t>
            </a:r>
            <a:r>
              <a:rPr lang="en-US" sz="9600" spc="800" dirty="0" err="1"/>
              <a:t>j’y</a:t>
            </a:r>
            <a:r>
              <a:rPr lang="en-US" sz="9600" spc="800" dirty="0"/>
              <a:t> </a:t>
            </a:r>
            <a:r>
              <a:rPr lang="en-US" sz="9600" spc="800" dirty="0" err="1"/>
              <a:t>reste</a:t>
            </a:r>
            <a:endParaRPr lang="en-US" sz="9600" spc="8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 descr="Une image contenant violet, plein air, lavande, abeille&#10;&#10;Le contenu généré par l’IA peut être incorrect.">
            <a:extLst>
              <a:ext uri="{FF2B5EF4-FFF2-40B4-BE49-F238E27FC236}">
                <a16:creationId xmlns:a16="http://schemas.microsoft.com/office/drawing/2014/main" id="{806A96BE-CAB1-F911-F0DF-14E3BB50E5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83" r="8217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568359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868916-58B2-48F0-B6C8-D995E8977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violet, plein air, insecte, lavande&#10;&#10;Le contenu généré par l’IA peut être incorrect.">
            <a:extLst>
              <a:ext uri="{FF2B5EF4-FFF2-40B4-BE49-F238E27FC236}">
                <a16:creationId xmlns:a16="http://schemas.microsoft.com/office/drawing/2014/main" id="{EBB0BD9C-B2BA-520F-34BE-6FFEF19645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20" r="11568"/>
          <a:stretch>
            <a:fillRect/>
          </a:stretch>
        </p:blipFill>
        <p:spPr>
          <a:xfrm>
            <a:off x="8362943" y="10"/>
            <a:ext cx="3829057" cy="6857990"/>
          </a:xfrm>
          <a:prstGeom prst="rect">
            <a:avLst/>
          </a:prstGeom>
        </p:spPr>
      </p:pic>
      <p:sp>
        <p:nvSpPr>
          <p:cNvPr id="22" name="Freeform 13">
            <a:extLst>
              <a:ext uri="{FF2B5EF4-FFF2-40B4-BE49-F238E27FC236}">
                <a16:creationId xmlns:a16="http://schemas.microsoft.com/office/drawing/2014/main" id="{BB82496C-9AD4-4916-BAB7-FF3CC04BF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0" y="0"/>
            <a:ext cx="9807836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5D3363E-9AC6-F128-3DDF-F0A9DEAA4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403" y="1098388"/>
            <a:ext cx="7818540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0000" spc="800" dirty="0" err="1"/>
              <a:t>Verticale</a:t>
            </a:r>
            <a:endParaRPr lang="en-US" sz="10000" spc="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7C1286-B472-4907-9B47-E8C9FE290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28B35564-38A4-457A-BD01-15D6F1659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33061" y="0"/>
            <a:ext cx="1646238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32108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7629FB-AC4A-A602-96E2-FA3671AC3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9600" spc="800" dirty="0"/>
              <a:t>Pas simple la </a:t>
            </a:r>
            <a:r>
              <a:rPr lang="en-US" sz="9600" spc="800" dirty="0" err="1"/>
              <a:t>lavande</a:t>
            </a:r>
            <a:endParaRPr lang="en-US" sz="9600" spc="8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 descr="Une image contenant insecte, Pollinisateur, violet, fleur&#10;&#10;Le contenu généré par l’IA peut être incorrect.">
            <a:extLst>
              <a:ext uri="{FF2B5EF4-FFF2-40B4-BE49-F238E27FC236}">
                <a16:creationId xmlns:a16="http://schemas.microsoft.com/office/drawing/2014/main" id="{0364AA5F-B693-D7D8-A021-B7EE96EBB9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45" r="14296" b="-2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485576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280FED2-F3D0-5D6E-BC3B-F0C26FBDC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32" y="1058123"/>
            <a:ext cx="4368800" cy="4374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spc="800" dirty="0">
                <a:solidFill>
                  <a:srgbClr val="2A1A00"/>
                </a:solidFill>
              </a:rPr>
              <a:t>Attention </a:t>
            </a:r>
            <a:r>
              <a:rPr lang="en-US" sz="6000" spc="800" dirty="0" err="1">
                <a:solidFill>
                  <a:srgbClr val="2A1A00"/>
                </a:solidFill>
              </a:rPr>
              <a:t>j’arrive</a:t>
            </a:r>
            <a:endParaRPr lang="en-US" sz="6000" spc="800" dirty="0">
              <a:solidFill>
                <a:srgbClr val="2A1A00"/>
              </a:solidFill>
            </a:endParaRPr>
          </a:p>
        </p:txBody>
      </p:sp>
      <p:pic>
        <p:nvPicPr>
          <p:cNvPr id="4" name="Image 3" descr="Une image contenant insecte, Pollinisateur, abeille, Insecte à ailes membraneuses&#10;&#10;Le contenu généré par l’IA peut être incorrect.">
            <a:extLst>
              <a:ext uri="{FF2B5EF4-FFF2-40B4-BE49-F238E27FC236}">
                <a16:creationId xmlns:a16="http://schemas.microsoft.com/office/drawing/2014/main" id="{E719985B-E2AD-03B6-2008-EA86EAA4E4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297" y="1222741"/>
            <a:ext cx="6220332" cy="441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461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CD04A0B-3AD6-6466-3C2F-05F0D4D91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9600" spc="800" dirty="0"/>
              <a:t>Contact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 descr="Une image contenant insecte, violet, lavande, Pollinisateur&#10;&#10;Le contenu généré par l’IA peut être incorrect.">
            <a:extLst>
              <a:ext uri="{FF2B5EF4-FFF2-40B4-BE49-F238E27FC236}">
                <a16:creationId xmlns:a16="http://schemas.microsoft.com/office/drawing/2014/main" id="{7BD88F59-4F25-4C4F-276C-5400E2AC56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89" r="4953" b="-1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987867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A00A3F-D785-004F-DAD7-98C8DDFF7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Une image contenant plein air, violet, lavande, abeille&#10;&#10;Le contenu généré par l’IA peut être incorrect.">
            <a:extLst>
              <a:ext uri="{FF2B5EF4-FFF2-40B4-BE49-F238E27FC236}">
                <a16:creationId xmlns:a16="http://schemas.microsoft.com/office/drawing/2014/main" id="{9E5D9846-29EF-61D6-84A4-DDAC7D0376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11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2BAE53B-40A1-E7BA-F1D9-33ABF9AC8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361" y="1485311"/>
            <a:ext cx="3866186" cy="437485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000" spc="800" dirty="0">
                <a:solidFill>
                  <a:srgbClr val="2A1A00"/>
                </a:solidFill>
              </a:rPr>
              <a:t>Abeille</a:t>
            </a:r>
            <a:br>
              <a:rPr lang="en-US" sz="6000" spc="800" dirty="0">
                <a:solidFill>
                  <a:srgbClr val="2A1A00"/>
                </a:solidFill>
              </a:rPr>
            </a:br>
            <a:r>
              <a:rPr lang="en-US" sz="6000" spc="800" dirty="0" err="1">
                <a:solidFill>
                  <a:srgbClr val="2A1A00"/>
                </a:solidFill>
              </a:rPr>
              <a:t>ShadockPompant</a:t>
            </a:r>
            <a:r>
              <a:rPr lang="en-US" sz="6000" spc="800" dirty="0">
                <a:solidFill>
                  <a:srgbClr val="2A1A00"/>
                </a:solidFill>
              </a:rPr>
              <a:t> un geranium des </a:t>
            </a:r>
            <a:r>
              <a:rPr lang="en-US" sz="6000" spc="800" dirty="0" err="1">
                <a:solidFill>
                  <a:srgbClr val="2A1A00"/>
                </a:solidFill>
              </a:rPr>
              <a:t>bois</a:t>
            </a:r>
            <a:endParaRPr lang="en-US" sz="6000" spc="800" dirty="0">
              <a:solidFill>
                <a:srgbClr val="2A1A00"/>
              </a:solidFill>
            </a:endParaRPr>
          </a:p>
        </p:txBody>
      </p:sp>
      <p:pic>
        <p:nvPicPr>
          <p:cNvPr id="6" name="Image 5" descr="Une image contenant plante, fleur, insecte, abeille&#10;&#10;Le contenu généré par l’IA peut être incorrect.">
            <a:extLst>
              <a:ext uri="{FF2B5EF4-FFF2-40B4-BE49-F238E27FC236}">
                <a16:creationId xmlns:a16="http://schemas.microsoft.com/office/drawing/2014/main" id="{9A74A40F-B7ED-C753-1EAE-F44B7B22A4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5444" y="264160"/>
            <a:ext cx="7468648" cy="632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254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7520F84D-966A-41CD-B818-16BF32EF1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510D23-E323-4577-A8EA-12C6C6019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A25BF79-9ED2-4290-8C48-1AB107B67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F5843F5-EA93-7114-67CE-A66249C37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2943" y="1068755"/>
            <a:ext cx="6273998" cy="472049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7200" spc="80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59C197-C92F-4EEC-9821-4C2CAABD6D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034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18D58F-96AE-499D-AB10-312690101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4" name="Image 3" descr="Une image contenant violet, plein air, invertébré, lavande&#10;&#10;Le contenu généré par l’IA peut être incorrect.">
            <a:extLst>
              <a:ext uri="{FF2B5EF4-FFF2-40B4-BE49-F238E27FC236}">
                <a16:creationId xmlns:a16="http://schemas.microsoft.com/office/drawing/2014/main" id="{D0EFE099-F7BF-AA73-9232-6E403C5753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25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660377-F0F2-E966-D29D-78C73C29A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184" y="1098388"/>
            <a:ext cx="6035040" cy="439498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6600" spc="800" dirty="0" err="1"/>
              <a:t>Toutes</a:t>
            </a:r>
            <a:r>
              <a:rPr lang="en-US" sz="6600" spc="800" dirty="0"/>
              <a:t> les </a:t>
            </a:r>
            <a:r>
              <a:rPr lang="en-US" sz="6600" spc="800" dirty="0" err="1"/>
              <a:t>ronces</a:t>
            </a:r>
            <a:r>
              <a:rPr lang="en-US" sz="6600" spc="800" dirty="0"/>
              <a:t> se valent !</a:t>
            </a:r>
          </a:p>
        </p:txBody>
      </p:sp>
      <p:pic>
        <p:nvPicPr>
          <p:cNvPr id="4" name="Image 3" descr="Une image contenant arbre, plein air, insecte, branche&#10;&#10;Le contenu généré par l’IA peut être incorrect.">
            <a:extLst>
              <a:ext uri="{FF2B5EF4-FFF2-40B4-BE49-F238E27FC236}">
                <a16:creationId xmlns:a16="http://schemas.microsoft.com/office/drawing/2014/main" id="{44E31B43-4E29-EF99-E426-ECA1F33A1D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76" r="13659" b="1"/>
          <a:stretch>
            <a:fillRect/>
          </a:stretch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30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08B97E3-5316-857B-C241-3DF6F0121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9600" spc="800" dirty="0"/>
              <a:t>La </a:t>
            </a:r>
            <a:r>
              <a:rPr lang="en-US" sz="9600" spc="800" dirty="0" err="1"/>
              <a:t>ronce</a:t>
            </a:r>
            <a:br>
              <a:rPr lang="en-US" sz="9600" spc="800" dirty="0"/>
            </a:br>
            <a:r>
              <a:rPr lang="en-US" sz="9600" spc="800" dirty="0"/>
              <a:t>je </a:t>
            </a:r>
            <a:r>
              <a:rPr lang="en-US" sz="9600" spc="800" dirty="0" err="1"/>
              <a:t>fonce</a:t>
            </a:r>
            <a:endParaRPr lang="en-US" sz="9600" spc="8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 descr="Une image contenant arbre, plein air, branche, fleur&#10;&#10;Le contenu généré par l’IA peut être incorrect.">
            <a:extLst>
              <a:ext uri="{FF2B5EF4-FFF2-40B4-BE49-F238E27FC236}">
                <a16:creationId xmlns:a16="http://schemas.microsoft.com/office/drawing/2014/main" id="{5A05B9EB-8F63-206A-789A-92859937B2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68" r="30715" b="-1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055013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34135-098F-6100-3F55-36574A687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plein air, insecte, invertébré, fleur&#10;&#10;Le contenu généré par l’IA peut être incorrect.">
            <a:extLst>
              <a:ext uri="{FF2B5EF4-FFF2-40B4-BE49-F238E27FC236}">
                <a16:creationId xmlns:a16="http://schemas.microsoft.com/office/drawing/2014/main" id="{0387AA4D-B773-CEBA-47AB-0DC7F35954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505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744509-76C2-53C0-069E-F4D092722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plein air, arbre, Graine de plante, Micromeria douglasii&#10;&#10;Le contenu généré par l’IA peut être incorrect.">
            <a:extLst>
              <a:ext uri="{FF2B5EF4-FFF2-40B4-BE49-F238E27FC236}">
                <a16:creationId xmlns:a16="http://schemas.microsoft.com/office/drawing/2014/main" id="{1BF36B21-B882-2A92-34BA-5350190F5E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029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B517467-FA0F-4823-19EB-37FF0318C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829" y="1482037"/>
            <a:ext cx="3967786" cy="437485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000" spc="800" dirty="0">
                <a:solidFill>
                  <a:srgbClr val="2A1A00"/>
                </a:solidFill>
              </a:rPr>
              <a:t>Que </a:t>
            </a:r>
            <a:r>
              <a:rPr lang="en-US" sz="6000" spc="800" dirty="0" err="1">
                <a:solidFill>
                  <a:srgbClr val="2A1A00"/>
                </a:solidFill>
              </a:rPr>
              <a:t>l’on</a:t>
            </a:r>
            <a:r>
              <a:rPr lang="en-US" sz="6000" spc="800" dirty="0">
                <a:solidFill>
                  <a:srgbClr val="2A1A00"/>
                </a:solidFill>
              </a:rPr>
              <a:t> me derange pas je </a:t>
            </a:r>
            <a:r>
              <a:rPr lang="en-US" sz="6000" spc="800" dirty="0" err="1">
                <a:solidFill>
                  <a:srgbClr val="2A1A00"/>
                </a:solidFill>
              </a:rPr>
              <a:t>travaille</a:t>
            </a:r>
            <a:r>
              <a:rPr lang="en-US" sz="6000" spc="800" dirty="0">
                <a:solidFill>
                  <a:srgbClr val="2A1A00"/>
                </a:solidFill>
              </a:rPr>
              <a:t> !</a:t>
            </a:r>
          </a:p>
        </p:txBody>
      </p:sp>
      <p:pic>
        <p:nvPicPr>
          <p:cNvPr id="4" name="Image 3" descr="Une image contenant invertébré, abeille, arbre, Pollinisateur&#10;&#10;Le contenu généré par l’IA peut être incorrect.">
            <a:extLst>
              <a:ext uri="{FF2B5EF4-FFF2-40B4-BE49-F238E27FC236}">
                <a16:creationId xmlns:a16="http://schemas.microsoft.com/office/drawing/2014/main" id="{367F4F46-6DDF-6A30-3AD9-5C2C6E3A93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297" y="1005029"/>
            <a:ext cx="6220332" cy="485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871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FFBEEC-E1D5-4133-8566-2A59DDB17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39060" y="0"/>
            <a:ext cx="75529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9B2E13F-712E-51DD-841B-576E2873C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1909" y="951400"/>
            <a:ext cx="5875694" cy="46542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800" spc="800" dirty="0" err="1">
                <a:solidFill>
                  <a:srgbClr val="2A1A00"/>
                </a:solidFill>
              </a:rPr>
              <a:t>Enivrant</a:t>
            </a:r>
            <a:r>
              <a:rPr lang="en-US" sz="8800" spc="800" dirty="0">
                <a:solidFill>
                  <a:srgbClr val="2A1A00"/>
                </a:solidFill>
              </a:rPr>
              <a:t> </a:t>
            </a:r>
            <a:r>
              <a:rPr lang="en-US" sz="8800" spc="800" dirty="0" err="1">
                <a:solidFill>
                  <a:srgbClr val="2A1A00"/>
                </a:solidFill>
              </a:rPr>
              <a:t>vraiment</a:t>
            </a:r>
            <a:r>
              <a:rPr lang="en-US" sz="8800" spc="800" dirty="0">
                <a:solidFill>
                  <a:srgbClr val="2A1A00"/>
                </a:solidFill>
              </a:rPr>
              <a:t> !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8EFDFFA-99D1-4010-8BB3-F3C338EC0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4" name="Image 3" descr="Une image contenant invertébré, insecte, abeille, arbre&#10;&#10;Le contenu généré par l’IA peut être incorrect.">
            <a:extLst>
              <a:ext uri="{FF2B5EF4-FFF2-40B4-BE49-F238E27FC236}">
                <a16:creationId xmlns:a16="http://schemas.microsoft.com/office/drawing/2014/main" id="{96430CDB-0607-35CA-6906-175FB3A5BF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" y="1097279"/>
            <a:ext cx="5321655" cy="476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943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7B6B3E-B56C-A2CA-C866-BEE984ABE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arbre, invertébré, abeille, plein air&#10;&#10;Le contenu généré par l’IA peut être incorrect.">
            <a:extLst>
              <a:ext uri="{FF2B5EF4-FFF2-40B4-BE49-F238E27FC236}">
                <a16:creationId xmlns:a16="http://schemas.microsoft.com/office/drawing/2014/main" id="{3C7BFE73-5ECF-7D36-31C1-FD21C2DE5D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894" y="0"/>
            <a:ext cx="8050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276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8EF12B3-6907-6EED-61CA-A5FCDAB0E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184" y="1098388"/>
            <a:ext cx="6035040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spc="800" dirty="0" err="1"/>
              <a:t>Renversant</a:t>
            </a:r>
            <a:r>
              <a:rPr lang="en-US" sz="7200" spc="800" dirty="0"/>
              <a:t> tilleul</a:t>
            </a:r>
          </a:p>
        </p:txBody>
      </p:sp>
      <p:pic>
        <p:nvPicPr>
          <p:cNvPr id="4" name="Image 3" descr="Une image contenant ciel, plante, plein air, arbre&#10;&#10;Le contenu généré par l’IA peut être incorrect.">
            <a:extLst>
              <a:ext uri="{FF2B5EF4-FFF2-40B4-BE49-F238E27FC236}">
                <a16:creationId xmlns:a16="http://schemas.microsoft.com/office/drawing/2014/main" id="{6710BE4A-B1C1-656A-B51F-A82EC86747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4" r="3" b="3"/>
          <a:stretch>
            <a:fillRect/>
          </a:stretch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851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940F19-93ED-C9E5-DE80-C8E94D070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000" spc="800" dirty="0"/>
              <a:t>Ennivrant tilleul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age 5" descr="Une image contenant fleur, plein air, plante, abeille&#10;&#10;Le contenu généré par l’IA peut être incorrect.">
            <a:extLst>
              <a:ext uri="{FF2B5EF4-FFF2-40B4-BE49-F238E27FC236}">
                <a16:creationId xmlns:a16="http://schemas.microsoft.com/office/drawing/2014/main" id="{1F13BFF0-81E1-508F-34DD-49C8A43E0E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25" r="10707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89731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59951F9-7C35-30C0-327C-43E7CD67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400" spc="800" dirty="0"/>
              <a:t>Nectar </a:t>
            </a:r>
            <a:r>
              <a:rPr lang="en-US" sz="7400" spc="800" dirty="0" err="1"/>
              <a:t>d’une</a:t>
            </a:r>
            <a:r>
              <a:rPr lang="en-US" sz="7400" spc="800" dirty="0"/>
              <a:t> « </a:t>
            </a:r>
            <a:r>
              <a:rPr lang="en-US" sz="7400" spc="800" dirty="0" err="1"/>
              <a:t>sauvage</a:t>
            </a:r>
            <a:r>
              <a:rPr lang="en-US" sz="7400" spc="800" dirty="0"/>
              <a:t> »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 descr="Une image contenant Pollinisateur, Insecte à ailes membraneuses, fleur, plante&#10;&#10;Le contenu généré par l’IA peut être incorrect.">
            <a:extLst>
              <a:ext uri="{FF2B5EF4-FFF2-40B4-BE49-F238E27FC236}">
                <a16:creationId xmlns:a16="http://schemas.microsoft.com/office/drawing/2014/main" id="{F31E1BA8-91B7-E8EA-480F-B58C5BFE33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48" r="4525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2288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8DA7362-05D5-4039-1AA1-F906FEE3E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184" y="1098388"/>
            <a:ext cx="6035040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0000" spc="800" dirty="0"/>
              <a:t>Nectar à tisane</a:t>
            </a:r>
          </a:p>
        </p:txBody>
      </p:sp>
      <p:pic>
        <p:nvPicPr>
          <p:cNvPr id="4" name="Image 3" descr="Une image contenant plante, plein air, arbre, tilleul&#10;&#10;Le contenu généré par l’IA peut être incorrect.">
            <a:extLst>
              <a:ext uri="{FF2B5EF4-FFF2-40B4-BE49-F238E27FC236}">
                <a16:creationId xmlns:a16="http://schemas.microsoft.com/office/drawing/2014/main" id="{DC6BDB3F-BBB1-A0D8-7A76-BC95000B50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46" r="-2" b="-2"/>
          <a:stretch>
            <a:fillRect/>
          </a:stretch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356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D9E0FC8-7F57-D8B6-F07F-06DE31849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54" y="643464"/>
            <a:ext cx="3437290" cy="437485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000" spc="800" dirty="0">
                <a:solidFill>
                  <a:srgbClr val="2A1A00"/>
                </a:solidFill>
              </a:rPr>
              <a:t>Le </a:t>
            </a:r>
            <a:r>
              <a:rPr lang="en-US" sz="6000" spc="800" dirty="0" err="1">
                <a:solidFill>
                  <a:srgbClr val="2A1A00"/>
                </a:solidFill>
              </a:rPr>
              <a:t>trèfle</a:t>
            </a:r>
            <a:r>
              <a:rPr lang="en-US" sz="6000" spc="800" dirty="0">
                <a:solidFill>
                  <a:srgbClr val="2A1A00"/>
                </a:solidFill>
              </a:rPr>
              <a:t> </a:t>
            </a:r>
            <a:r>
              <a:rPr lang="en-US" sz="6000" spc="800" dirty="0" err="1">
                <a:solidFill>
                  <a:srgbClr val="2A1A00"/>
                </a:solidFill>
              </a:rPr>
              <a:t>blanc</a:t>
            </a:r>
            <a:r>
              <a:rPr lang="en-US" sz="6000" spc="800" dirty="0">
                <a:solidFill>
                  <a:srgbClr val="2A1A00"/>
                </a:solidFill>
              </a:rPr>
              <a:t> </a:t>
            </a:r>
            <a:r>
              <a:rPr lang="en-US" sz="6000" spc="800" dirty="0" err="1">
                <a:solidFill>
                  <a:srgbClr val="2A1A00"/>
                </a:solidFill>
              </a:rPr>
              <a:t>quel</a:t>
            </a:r>
            <a:r>
              <a:rPr lang="en-US" sz="6000" spc="800" dirty="0">
                <a:solidFill>
                  <a:srgbClr val="2A1A00"/>
                </a:solidFill>
              </a:rPr>
              <a:t> bonheur !</a:t>
            </a:r>
          </a:p>
        </p:txBody>
      </p:sp>
      <p:pic>
        <p:nvPicPr>
          <p:cNvPr id="4" name="Image 3" descr="Une image contenant invertébré, Pollinisateur, Insecte à ailes membraneuses, abeille&#10;&#10;Le contenu généré par l’IA peut être incorrect.">
            <a:extLst>
              <a:ext uri="{FF2B5EF4-FFF2-40B4-BE49-F238E27FC236}">
                <a16:creationId xmlns:a16="http://schemas.microsoft.com/office/drawing/2014/main" id="{C25D8199-AB47-AFED-C9EA-599CD87F34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8844" y="643464"/>
            <a:ext cx="6143238" cy="557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0508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EFA5D60-EFED-3D71-4BA1-FB3612407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184" y="1098388"/>
            <a:ext cx="6035040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0000" spc="800" dirty="0"/>
              <a:t>Je coupe à </a:t>
            </a:r>
            <a:r>
              <a:rPr lang="en-US" sz="10000" spc="800" dirty="0" err="1"/>
              <a:t>Trèfle</a:t>
            </a:r>
            <a:r>
              <a:rPr lang="en-US" sz="10000" spc="800" dirty="0"/>
              <a:t> !</a:t>
            </a:r>
          </a:p>
        </p:txBody>
      </p:sp>
      <p:pic>
        <p:nvPicPr>
          <p:cNvPr id="6" name="Image 5" descr="Une image contenant Insecte à ailes membraneuses, Pollinisateur, abeille, vermine&#10;&#10;Le contenu généré par l’IA peut être incorrect.">
            <a:extLst>
              <a:ext uri="{FF2B5EF4-FFF2-40B4-BE49-F238E27FC236}">
                <a16:creationId xmlns:a16="http://schemas.microsoft.com/office/drawing/2014/main" id="{61CB89C1-0426-A44B-6264-B69AA6D8D5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3" r="2538" b="-2"/>
          <a:stretch>
            <a:fillRect/>
          </a:stretch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  <p:sp>
        <p:nvSpPr>
          <p:cNvPr id="17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761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806AB52-6EB0-8566-2BE7-D73BE5CFC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9600" spc="800" dirty="0" err="1"/>
              <a:t>Atout</a:t>
            </a:r>
            <a:br>
              <a:rPr lang="en-US" sz="9600" spc="800" dirty="0"/>
            </a:br>
            <a:r>
              <a:rPr lang="en-US" sz="9600" spc="800" dirty="0" err="1"/>
              <a:t>Trefle</a:t>
            </a:r>
            <a:r>
              <a:rPr lang="en-US" sz="9600" spc="800" dirty="0"/>
              <a:t> !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 descr="Une image contenant Insecte à ailes membraneuses, Pollinisateur, abeille, vermine&#10;&#10;Le contenu généré par l’IA peut être incorrect.">
            <a:extLst>
              <a:ext uri="{FF2B5EF4-FFF2-40B4-BE49-F238E27FC236}">
                <a16:creationId xmlns:a16="http://schemas.microsoft.com/office/drawing/2014/main" id="{A51E1735-F5B3-9ED2-BA98-C21B949B3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51" r="17678" b="2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57207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9A56CB-B7A8-389A-16E2-2A69295FA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54" y="643464"/>
            <a:ext cx="3437290" cy="4374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spc="800" dirty="0">
                <a:solidFill>
                  <a:srgbClr val="2A1A00"/>
                </a:solidFill>
              </a:rPr>
              <a:t>Le 3 de </a:t>
            </a:r>
            <a:r>
              <a:rPr lang="en-US" sz="6000" spc="800" dirty="0" err="1">
                <a:solidFill>
                  <a:srgbClr val="2A1A00"/>
                </a:solidFill>
              </a:rPr>
              <a:t>trèfle</a:t>
            </a:r>
            <a:endParaRPr lang="en-US" sz="6000" spc="800" dirty="0">
              <a:solidFill>
                <a:srgbClr val="2A1A00"/>
              </a:solidFill>
            </a:endParaRPr>
          </a:p>
        </p:txBody>
      </p:sp>
      <p:pic>
        <p:nvPicPr>
          <p:cNvPr id="4" name="Image 3" descr="Une image contenant plein air, invertébré, insecte, plante&#10;&#10;Le contenu généré par l’IA peut être incorrect.">
            <a:extLst>
              <a:ext uri="{FF2B5EF4-FFF2-40B4-BE49-F238E27FC236}">
                <a16:creationId xmlns:a16="http://schemas.microsoft.com/office/drawing/2014/main" id="{F7F2DDFB-33F2-1CAF-C7BC-F5E77EEFED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297" y="670686"/>
            <a:ext cx="6220332" cy="552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3981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2C760E-D421-D944-C360-942363363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plante, plein air, herbe, silène&#10;&#10;Le contenu généré par l’IA peut être incorrect.">
            <a:extLst>
              <a:ext uri="{FF2B5EF4-FFF2-40B4-BE49-F238E27FC236}">
                <a16:creationId xmlns:a16="http://schemas.microsoft.com/office/drawing/2014/main" id="{9C8359DE-C468-BB8B-2177-2C7EF23A22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3283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963BFF6-0E2F-E267-EAC3-F29235D18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spc="800" dirty="0" err="1"/>
              <a:t>Trèfle</a:t>
            </a:r>
            <a:r>
              <a:rPr lang="en-US" sz="6000" spc="800" dirty="0"/>
              <a:t> de </a:t>
            </a:r>
            <a:r>
              <a:rPr lang="en-US" sz="6000" spc="800" dirty="0" err="1"/>
              <a:t>plaisanterie</a:t>
            </a:r>
            <a:endParaRPr lang="en-US" sz="6000" spc="8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 descr="Une image contenant Insecte à ailes membraneuses, Pollinisateur, abeille, vermine&#10;&#10;Le contenu généré par l’IA peut être incorrect.">
            <a:extLst>
              <a:ext uri="{FF2B5EF4-FFF2-40B4-BE49-F238E27FC236}">
                <a16:creationId xmlns:a16="http://schemas.microsoft.com/office/drawing/2014/main" id="{D35D5B8C-D394-EA32-69EC-078F115EA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79" r="14243" b="-2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13842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FFBEEC-E1D5-4133-8566-2A59DDB17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39060" y="0"/>
            <a:ext cx="75529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B6C7B70-725B-C2A2-22F1-2D7073716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1909" y="951400"/>
            <a:ext cx="5875694" cy="46542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800" spc="800" dirty="0">
                <a:solidFill>
                  <a:srgbClr val="2A1A00"/>
                </a:solidFill>
              </a:rPr>
              <a:t>Le cinq de </a:t>
            </a:r>
            <a:r>
              <a:rPr lang="en-US" sz="8800" spc="800" dirty="0" err="1">
                <a:solidFill>
                  <a:srgbClr val="2A1A00"/>
                </a:solidFill>
              </a:rPr>
              <a:t>trèfle</a:t>
            </a:r>
            <a:endParaRPr lang="en-US" sz="8800" spc="800" dirty="0">
              <a:solidFill>
                <a:srgbClr val="2A1A00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8EFDFFA-99D1-4010-8BB3-F3C338EC0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4" name="Image 3" descr="Une image contenant insecte, plein air, Pollinisateur, Insecte à ailes membraneuses&#10;&#10;Le contenu généré par l’IA peut être incorrect.">
            <a:extLst>
              <a:ext uri="{FF2B5EF4-FFF2-40B4-BE49-F238E27FC236}">
                <a16:creationId xmlns:a16="http://schemas.microsoft.com/office/drawing/2014/main" id="{26DE1209-D20B-17A8-EAC5-953FE7986B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815" y="1617960"/>
            <a:ext cx="3995589" cy="362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86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7A98535-0807-4507-C8C0-A528EB585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6600" spc="800" dirty="0"/>
              <a:t>On </a:t>
            </a:r>
            <a:r>
              <a:rPr lang="en-US" sz="6600" spc="800" dirty="0" err="1"/>
              <a:t>s’attache</a:t>
            </a:r>
            <a:r>
              <a:rPr lang="en-US" sz="6600" spc="800" dirty="0"/>
              <a:t> à la </a:t>
            </a:r>
            <a:r>
              <a:rPr lang="en-US" sz="6600" spc="800" dirty="0" err="1"/>
              <a:t>Bourrache</a:t>
            </a:r>
            <a:endParaRPr lang="en-US" sz="6600" spc="8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 descr="Une image contenant plein air, Bourrache, plante, fleur&#10;&#10;Le contenu généré par l’IA peut être incorrect.">
            <a:extLst>
              <a:ext uri="{FF2B5EF4-FFF2-40B4-BE49-F238E27FC236}">
                <a16:creationId xmlns:a16="http://schemas.microsoft.com/office/drawing/2014/main" id="{78652D43-F87B-834C-AEF9-EF0E9B7E3E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98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7081276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36E2D1F-3A23-F2E4-51FA-48E203889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" y="643464"/>
            <a:ext cx="4460240" cy="4374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spc="800" dirty="0">
                <a:solidFill>
                  <a:srgbClr val="2A1A00"/>
                </a:solidFill>
              </a:rPr>
              <a:t>Il faut </a:t>
            </a:r>
            <a:r>
              <a:rPr lang="en-US" sz="4400" spc="800" dirty="0" err="1">
                <a:solidFill>
                  <a:srgbClr val="2A1A00"/>
                </a:solidFill>
              </a:rPr>
              <a:t>s’accrocher</a:t>
            </a:r>
            <a:br>
              <a:rPr lang="en-US" sz="4400" spc="800" dirty="0">
                <a:solidFill>
                  <a:srgbClr val="2A1A00"/>
                </a:solidFill>
              </a:rPr>
            </a:br>
            <a:r>
              <a:rPr lang="en-US" sz="4400" spc="800" dirty="0" err="1">
                <a:solidFill>
                  <a:srgbClr val="2A1A00"/>
                </a:solidFill>
              </a:rPr>
              <a:t>c’est</a:t>
            </a:r>
            <a:r>
              <a:rPr lang="en-US" sz="4400" spc="800" dirty="0">
                <a:solidFill>
                  <a:srgbClr val="2A1A00"/>
                </a:solidFill>
              </a:rPr>
              <a:t> </a:t>
            </a:r>
            <a:r>
              <a:rPr lang="en-US" sz="4400" spc="800" dirty="0" err="1">
                <a:solidFill>
                  <a:srgbClr val="2A1A00"/>
                </a:solidFill>
              </a:rPr>
              <a:t>sûr</a:t>
            </a:r>
            <a:r>
              <a:rPr lang="en-US" sz="4400" spc="800" dirty="0">
                <a:solidFill>
                  <a:srgbClr val="2A1A00"/>
                </a:solidFill>
              </a:rPr>
              <a:t> !</a:t>
            </a:r>
          </a:p>
        </p:txBody>
      </p:sp>
      <p:pic>
        <p:nvPicPr>
          <p:cNvPr id="4" name="Image 3" descr="Une image contenant plein air, Bourrache, abeille, invertébré&#10;&#10;Le contenu généré par l’IA peut être incorrect.">
            <a:extLst>
              <a:ext uri="{FF2B5EF4-FFF2-40B4-BE49-F238E27FC236}">
                <a16:creationId xmlns:a16="http://schemas.microsoft.com/office/drawing/2014/main" id="{85B45BB1-D75D-A0F2-F0D6-60E106941C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297" y="694012"/>
            <a:ext cx="6220332" cy="547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5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C6D0C0-CD64-7CC3-9682-DCC11FBC3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25" y="1284663"/>
            <a:ext cx="4363593" cy="4374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spc="800" dirty="0" err="1">
                <a:solidFill>
                  <a:srgbClr val="2A1A00"/>
                </a:solidFill>
              </a:rPr>
              <a:t>Approche</a:t>
            </a:r>
            <a:br>
              <a:rPr lang="en-US" sz="6000" spc="800" dirty="0">
                <a:solidFill>
                  <a:srgbClr val="2A1A00"/>
                </a:solidFill>
              </a:rPr>
            </a:br>
            <a:r>
              <a:rPr lang="en-US" sz="6000" spc="800" dirty="0">
                <a:solidFill>
                  <a:srgbClr val="2A1A00"/>
                </a:solidFill>
              </a:rPr>
              <a:t>de </a:t>
            </a:r>
            <a:br>
              <a:rPr lang="en-US" sz="6000" spc="800" dirty="0">
                <a:solidFill>
                  <a:srgbClr val="2A1A00"/>
                </a:solidFill>
              </a:rPr>
            </a:br>
            <a:r>
              <a:rPr lang="en-US" sz="6000" spc="800" dirty="0">
                <a:solidFill>
                  <a:srgbClr val="2A1A00"/>
                </a:solidFill>
              </a:rPr>
              <a:t>precision</a:t>
            </a:r>
          </a:p>
        </p:txBody>
      </p:sp>
      <p:pic>
        <p:nvPicPr>
          <p:cNvPr id="4" name="Image 3" descr="Une image contenant abeille, Pollinisateur, invertébré, Insecte à ailes membraneuses&#10;&#10;Le contenu généré par l’IA peut être incorrect.">
            <a:extLst>
              <a:ext uri="{FF2B5EF4-FFF2-40B4-BE49-F238E27FC236}">
                <a16:creationId xmlns:a16="http://schemas.microsoft.com/office/drawing/2014/main" id="{6F9D25EF-6192-692B-038C-DE7F245353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1404" y="604336"/>
            <a:ext cx="7424601" cy="5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0492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42ECBBD-B4A1-0995-4144-F6886E79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184" y="1098388"/>
            <a:ext cx="6035040" cy="439498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6600" spc="800" dirty="0"/>
              <a:t>Trop top</a:t>
            </a:r>
            <a:br>
              <a:rPr lang="en-US" sz="6600" spc="800" dirty="0"/>
            </a:br>
            <a:r>
              <a:rPr lang="en-US" sz="6600" spc="800" dirty="0" err="1"/>
              <a:t>mais</a:t>
            </a:r>
            <a:r>
              <a:rPr lang="en-US" sz="6600" spc="800" dirty="0"/>
              <a:t> </a:t>
            </a:r>
            <a:r>
              <a:rPr lang="en-US" sz="6600" spc="800" dirty="0" err="1"/>
              <a:t>c’est</a:t>
            </a:r>
            <a:r>
              <a:rPr lang="en-US" sz="6600" spc="800" dirty="0"/>
              <a:t> </a:t>
            </a:r>
            <a:r>
              <a:rPr lang="en-US" sz="6600" spc="800" dirty="0" err="1"/>
              <a:t>profond</a:t>
            </a:r>
            <a:r>
              <a:rPr lang="en-US" sz="6600" spc="800" dirty="0"/>
              <a:t> !</a:t>
            </a:r>
          </a:p>
        </p:txBody>
      </p:sp>
      <p:pic>
        <p:nvPicPr>
          <p:cNvPr id="4" name="Image 3" descr="Une image contenant plein air, Bourrache, abeille, invertébré&#10;&#10;Le contenu généré par l’IA peut être incorrect.">
            <a:extLst>
              <a:ext uri="{FF2B5EF4-FFF2-40B4-BE49-F238E27FC236}">
                <a16:creationId xmlns:a16="http://schemas.microsoft.com/office/drawing/2014/main" id="{C1697D9D-233A-76E6-25C5-22F7F20B8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3" r="3175" b="-3"/>
          <a:stretch>
            <a:fillRect/>
          </a:stretch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1842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4D48035-204C-AD47-7A3B-22295058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54" y="643464"/>
            <a:ext cx="3437290" cy="437485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000" spc="800" dirty="0">
                <a:solidFill>
                  <a:srgbClr val="2A1A00"/>
                </a:solidFill>
              </a:rPr>
              <a:t>Fine mouche</a:t>
            </a:r>
            <a:br>
              <a:rPr lang="en-US" sz="6000" spc="800" dirty="0">
                <a:solidFill>
                  <a:srgbClr val="2A1A00"/>
                </a:solidFill>
              </a:rPr>
            </a:br>
            <a:r>
              <a:rPr lang="en-US" sz="6000" spc="800" dirty="0">
                <a:solidFill>
                  <a:srgbClr val="2A1A00"/>
                </a:solidFill>
              </a:rPr>
              <a:t>à la fin je </a:t>
            </a:r>
            <a:r>
              <a:rPr lang="en-US" sz="6000" spc="800" dirty="0" err="1">
                <a:solidFill>
                  <a:srgbClr val="2A1A00"/>
                </a:solidFill>
              </a:rPr>
              <a:t>touche</a:t>
            </a:r>
            <a:r>
              <a:rPr lang="en-US" sz="6000" spc="800" dirty="0">
                <a:solidFill>
                  <a:srgbClr val="2A1A00"/>
                </a:solidFill>
              </a:rPr>
              <a:t> !</a:t>
            </a:r>
          </a:p>
        </p:txBody>
      </p:sp>
      <p:pic>
        <p:nvPicPr>
          <p:cNvPr id="4" name="Image 3" descr="Une image contenant plein air, invertébré, Bourrache, abeille&#10;&#10;Le contenu généré par l’IA peut être incorrect.">
            <a:extLst>
              <a:ext uri="{FF2B5EF4-FFF2-40B4-BE49-F238E27FC236}">
                <a16:creationId xmlns:a16="http://schemas.microsoft.com/office/drawing/2014/main" id="{8106AEC7-3A0A-B7E2-1522-2B85DE405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904" y="643464"/>
            <a:ext cx="5617117" cy="557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8049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CFF3A0B-266E-33D3-D320-AEF94283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07" y="643464"/>
            <a:ext cx="4302633" cy="4374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spc="800" dirty="0" err="1">
                <a:solidFill>
                  <a:srgbClr val="2A1A00"/>
                </a:solidFill>
              </a:rPr>
              <a:t>Jusqu’à</a:t>
            </a:r>
            <a:r>
              <a:rPr lang="en-US" sz="4800" spc="800" dirty="0">
                <a:solidFill>
                  <a:srgbClr val="2A1A00"/>
                </a:solidFill>
              </a:rPr>
              <a:t> la lie </a:t>
            </a:r>
            <a:br>
              <a:rPr lang="en-US" sz="4800" spc="800" dirty="0">
                <a:solidFill>
                  <a:srgbClr val="2A1A00"/>
                </a:solidFill>
              </a:rPr>
            </a:br>
            <a:r>
              <a:rPr lang="en-US" sz="4800" spc="800" dirty="0">
                <a:solidFill>
                  <a:srgbClr val="2A1A00"/>
                </a:solidFill>
              </a:rPr>
              <a:t>la </a:t>
            </a:r>
            <a:r>
              <a:rPr lang="en-US" sz="4800" spc="800" dirty="0" err="1">
                <a:solidFill>
                  <a:srgbClr val="2A1A00"/>
                </a:solidFill>
              </a:rPr>
              <a:t>Bourrache</a:t>
            </a:r>
            <a:r>
              <a:rPr lang="en-US" sz="4800" spc="800" dirty="0">
                <a:solidFill>
                  <a:srgbClr val="2A1A00"/>
                </a:solidFill>
              </a:rPr>
              <a:t> !</a:t>
            </a:r>
          </a:p>
        </p:txBody>
      </p:sp>
      <p:pic>
        <p:nvPicPr>
          <p:cNvPr id="4" name="Image 3" descr="Une image contenant plein air, invertébré, insecte, Bourrache&#10;&#10;Le contenu généré par l’IA peut être incorrect.">
            <a:extLst>
              <a:ext uri="{FF2B5EF4-FFF2-40B4-BE49-F238E27FC236}">
                <a16:creationId xmlns:a16="http://schemas.microsoft.com/office/drawing/2014/main" id="{E5E1A8CB-F9D6-7C7E-DD3D-A0D643F6DE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8789" y="643464"/>
            <a:ext cx="6043348" cy="557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946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FFBEEC-E1D5-4133-8566-2A59DDB17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39060" y="0"/>
            <a:ext cx="75529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C93C97D-DF29-4328-80A6-4366D0776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1909" y="951400"/>
            <a:ext cx="5875694" cy="46542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800" spc="800" dirty="0" err="1">
                <a:solidFill>
                  <a:srgbClr val="2A1A00"/>
                </a:solidFill>
              </a:rPr>
              <a:t>Promis</a:t>
            </a:r>
            <a:r>
              <a:rPr lang="en-US" sz="8800" spc="800" dirty="0">
                <a:solidFill>
                  <a:srgbClr val="2A1A00"/>
                </a:solidFill>
              </a:rPr>
              <a:t> </a:t>
            </a:r>
            <a:r>
              <a:rPr lang="en-US" sz="8800" spc="800" dirty="0" err="1">
                <a:solidFill>
                  <a:srgbClr val="2A1A00"/>
                </a:solidFill>
              </a:rPr>
              <a:t>c’est</a:t>
            </a:r>
            <a:r>
              <a:rPr lang="en-US" sz="8800" spc="800" dirty="0">
                <a:solidFill>
                  <a:srgbClr val="2A1A00"/>
                </a:solidFill>
              </a:rPr>
              <a:t> la </a:t>
            </a:r>
            <a:r>
              <a:rPr lang="en-US" sz="8800" spc="800" dirty="0" err="1">
                <a:solidFill>
                  <a:srgbClr val="2A1A00"/>
                </a:solidFill>
              </a:rPr>
              <a:t>dernière</a:t>
            </a:r>
            <a:r>
              <a:rPr lang="en-US" sz="8800" spc="800" dirty="0">
                <a:solidFill>
                  <a:srgbClr val="2A1A00"/>
                </a:solidFill>
              </a:rPr>
              <a:t> !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8EFDFFA-99D1-4010-8BB3-F3C338EC0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4" name="Image 3" descr="Une image contenant plein air, Bourrache, invertébré, insecte&#10;&#10;Le contenu généré par l’IA peut être incorrect.">
            <a:extLst>
              <a:ext uri="{FF2B5EF4-FFF2-40B4-BE49-F238E27FC236}">
                <a16:creationId xmlns:a16="http://schemas.microsoft.com/office/drawing/2014/main" id="{66C0305A-CF64-8EAC-EB6D-3E9B8B2C17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1" y="1239520"/>
            <a:ext cx="5151831" cy="436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3741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814DE4-AC4A-CCB4-9F89-A37DFC919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184" y="1098388"/>
            <a:ext cx="6035040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9600" spc="800" dirty="0"/>
              <a:t>La fleur </a:t>
            </a:r>
            <a:r>
              <a:rPr lang="en-US" sz="9600" spc="800" dirty="0" err="1"/>
              <a:t>d’élébore</a:t>
            </a:r>
            <a:r>
              <a:rPr lang="en-US" sz="9600" spc="800" dirty="0"/>
              <a:t> </a:t>
            </a:r>
            <a:r>
              <a:rPr lang="en-US" sz="9600" spc="800" dirty="0" err="1"/>
              <a:t>j’adore</a:t>
            </a:r>
            <a:r>
              <a:rPr lang="en-US" sz="9600" spc="800" dirty="0"/>
              <a:t> !</a:t>
            </a:r>
          </a:p>
        </p:txBody>
      </p:sp>
      <p:pic>
        <p:nvPicPr>
          <p:cNvPr id="4" name="Image 3" descr="Une image contenant plein air, arbre, vert, feuille&#10;&#10;Le contenu généré par l’IA peut être incorrect.">
            <a:extLst>
              <a:ext uri="{FF2B5EF4-FFF2-40B4-BE49-F238E27FC236}">
                <a16:creationId xmlns:a16="http://schemas.microsoft.com/office/drawing/2014/main" id="{E02A5BC2-ABE2-2357-07ED-914705350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" r="-2" b="3882"/>
          <a:stretch>
            <a:fillRect/>
          </a:stretch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6697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33EEE85-CEBB-8E16-FC44-15EB93ACA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9600" spc="800" dirty="0" err="1"/>
              <a:t>Même</a:t>
            </a:r>
            <a:r>
              <a:rPr lang="en-US" sz="9600" spc="800" dirty="0"/>
              <a:t> a </a:t>
            </a:r>
            <a:r>
              <a:rPr lang="en-US" sz="9600" spc="800" dirty="0" err="1"/>
              <a:t>couvert</a:t>
            </a:r>
            <a:r>
              <a:rPr lang="en-US" sz="9600" spc="800" dirty="0"/>
              <a:t> !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 descr="Une image contenant plein air, insecte, Pollinisateur, invertébré&#10;&#10;Le contenu généré par l’IA peut être incorrect.">
            <a:extLst>
              <a:ext uri="{FF2B5EF4-FFF2-40B4-BE49-F238E27FC236}">
                <a16:creationId xmlns:a16="http://schemas.microsoft.com/office/drawing/2014/main" id="{905F87E8-18A3-B97E-CC71-02114A2D4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94" r="5281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1183214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54AAA64-56BB-BD4B-E0FA-C373E63E8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54" y="643464"/>
            <a:ext cx="3845866" cy="4374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spc="800" dirty="0" err="1">
                <a:solidFill>
                  <a:srgbClr val="2A1A00"/>
                </a:solidFill>
              </a:rPr>
              <a:t>Laquelle</a:t>
            </a:r>
            <a:r>
              <a:rPr lang="en-US" sz="6000" spc="800" dirty="0">
                <a:solidFill>
                  <a:srgbClr val="2A1A00"/>
                </a:solidFill>
              </a:rPr>
              <a:t> </a:t>
            </a:r>
            <a:r>
              <a:rPr lang="en-US" sz="6000" spc="800" dirty="0" err="1">
                <a:solidFill>
                  <a:srgbClr val="2A1A00"/>
                </a:solidFill>
              </a:rPr>
              <a:t>choisir</a:t>
            </a:r>
            <a:r>
              <a:rPr lang="en-US" sz="6000" spc="800" dirty="0">
                <a:solidFill>
                  <a:srgbClr val="2A1A00"/>
                </a:solidFill>
              </a:rPr>
              <a:t> ?</a:t>
            </a:r>
          </a:p>
        </p:txBody>
      </p:sp>
      <p:pic>
        <p:nvPicPr>
          <p:cNvPr id="4" name="Image 3" descr="Une image contenant arbre, plein air, vert, feuille&#10;&#10;Le contenu généré par l’IA peut être incorrect.">
            <a:extLst>
              <a:ext uri="{FF2B5EF4-FFF2-40B4-BE49-F238E27FC236}">
                <a16:creationId xmlns:a16="http://schemas.microsoft.com/office/drawing/2014/main" id="{9AE9371F-B446-514F-4700-E869AFCE6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0578" y="643464"/>
            <a:ext cx="6059770" cy="557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6737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F2920C2-33AE-3177-755A-A0A914896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184" y="1098388"/>
            <a:ext cx="6035040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0000" spc="800" dirty="0"/>
              <a:t>Celle </a:t>
            </a:r>
            <a:r>
              <a:rPr lang="en-US" sz="10000" spc="800" dirty="0" err="1"/>
              <a:t>là</a:t>
            </a:r>
            <a:r>
              <a:rPr lang="en-US" sz="10000" spc="800" dirty="0"/>
              <a:t> !</a:t>
            </a:r>
          </a:p>
        </p:txBody>
      </p:sp>
      <p:pic>
        <p:nvPicPr>
          <p:cNvPr id="4" name="Image 3" descr="Une image contenant arbre, plein air, insecte, Pollinisateur&#10;&#10;Le contenu généré par l’IA peut être incorrect.">
            <a:extLst>
              <a:ext uri="{FF2B5EF4-FFF2-40B4-BE49-F238E27FC236}">
                <a16:creationId xmlns:a16="http://schemas.microsoft.com/office/drawing/2014/main" id="{EC491092-6B86-E48F-67C2-3E40488CA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75" r="-1" b="-1"/>
          <a:stretch>
            <a:fillRect/>
          </a:stretch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861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2266C3C-BA93-61BF-5208-23B31D480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9600" spc="800" dirty="0"/>
              <a:t>Bon choix </a:t>
            </a:r>
            <a:r>
              <a:rPr lang="en-US" sz="9600" spc="800" dirty="0" err="1"/>
              <a:t>elle</a:t>
            </a:r>
            <a:r>
              <a:rPr lang="en-US" sz="9600" spc="800" dirty="0"/>
              <a:t> </a:t>
            </a:r>
            <a:r>
              <a:rPr lang="en-US" sz="9600" spc="800" dirty="0" err="1"/>
              <a:t>est</a:t>
            </a:r>
            <a:r>
              <a:rPr lang="en-US" sz="9600" spc="800" dirty="0"/>
              <a:t> bonne !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 descr="Une image contenant plein air, arbre, insecte, Tige&#10;&#10;Le contenu généré par l’IA peut être incorrect.">
            <a:extLst>
              <a:ext uri="{FF2B5EF4-FFF2-40B4-BE49-F238E27FC236}">
                <a16:creationId xmlns:a16="http://schemas.microsoft.com/office/drawing/2014/main" id="{A98C4A1A-7670-A2B0-F23F-3BDB0089B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97" r="18855" b="-2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94644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6A760AE-2BDF-62B3-9D57-C82BE9D44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9600" spc="800" dirty="0"/>
              <a:t>Cap sur la </a:t>
            </a:r>
            <a:r>
              <a:rPr lang="en-US" sz="9600" spc="800" dirty="0" err="1"/>
              <a:t>phacélie</a:t>
            </a:r>
            <a:endParaRPr lang="en-US" sz="9600" spc="8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 descr="Une image contenant plante, fleur, plein air, phacélie&#10;&#10;Le contenu généré par l’IA peut être incorrect.">
            <a:extLst>
              <a:ext uri="{FF2B5EF4-FFF2-40B4-BE49-F238E27FC236}">
                <a16:creationId xmlns:a16="http://schemas.microsoft.com/office/drawing/2014/main" id="{3AA0512A-6A6A-6E71-BCDB-588FB360B7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688" r="16541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06672145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572</TotalTime>
  <Words>390</Words>
  <Application>Microsoft Office PowerPoint</Application>
  <PresentationFormat>Grand écran</PresentationFormat>
  <Paragraphs>82</Paragraphs>
  <Slides>102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102</vt:i4>
      </vt:variant>
    </vt:vector>
  </HeadingPairs>
  <TitlesOfParts>
    <vt:vector size="106" baseType="lpstr">
      <vt:lpstr>Arial</vt:lpstr>
      <vt:lpstr>Gill Sans MT</vt:lpstr>
      <vt:lpstr>Impact</vt:lpstr>
      <vt:lpstr>Badge</vt:lpstr>
      <vt:lpstr>Une vie de butineuse</vt:lpstr>
      <vt:lpstr>Le rucher Wok</vt:lpstr>
      <vt:lpstr>Histoire de chambre</vt:lpstr>
      <vt:lpstr>La maternité des butineuses</vt:lpstr>
      <vt:lpstr>La vie collective</vt:lpstr>
      <vt:lpstr>Hmm!! Le geranium des bois</vt:lpstr>
      <vt:lpstr>Abeille ShadockPompant un geranium des bois</vt:lpstr>
      <vt:lpstr>Nectar d’une « sauvage »</vt:lpstr>
      <vt:lpstr>Approche de  precision</vt:lpstr>
      <vt:lpstr>Cul par dessus tête</vt:lpstr>
      <vt:lpstr>Dompter la crepide hérissée</vt:lpstr>
      <vt:lpstr>La crépide Hirsute coifee</vt:lpstr>
      <vt:lpstr>La crépide jusqu’à la lie !</vt:lpstr>
      <vt:lpstr>Au Coeur de l’ouvrage</vt:lpstr>
      <vt:lpstr>UN baiser posé</vt:lpstr>
      <vt:lpstr>Le geranium sauvage c’est bon aussi</vt:lpstr>
      <vt:lpstr>C’est bonnn!</vt:lpstr>
      <vt:lpstr>Thym Thym</vt:lpstr>
      <vt:lpstr>Rein Thym Thym</vt:lpstr>
      <vt:lpstr>Arcquebouté au Thym</vt:lpstr>
      <vt:lpstr>Fond de Thym !</vt:lpstr>
      <vt:lpstr>A la verticale</vt:lpstr>
      <vt:lpstr>Le cornouiller sanguin</vt:lpstr>
      <vt:lpstr>Raz la boule</vt:lpstr>
      <vt:lpstr>Puisant dans le puissant</vt:lpstr>
      <vt:lpstr>A l’abordage !</vt:lpstr>
      <vt:lpstr>PElotage</vt:lpstr>
      <vt:lpstr>Sur le thym serpolet</vt:lpstr>
      <vt:lpstr>Présentation PowerPoint</vt:lpstr>
      <vt:lpstr>Présentation PowerPoint</vt:lpstr>
      <vt:lpstr>Présentation PowerPoint</vt:lpstr>
      <vt:lpstr>La Marguerite par Coeur</vt:lpstr>
      <vt:lpstr>Chélidoine renversante</vt:lpstr>
      <vt:lpstr>Chélidoine droit devant</vt:lpstr>
      <vt:lpstr>A Moi la carotte</vt:lpstr>
      <vt:lpstr>Présentation PowerPoint</vt:lpstr>
      <vt:lpstr>Présentation PowerPoint</vt:lpstr>
      <vt:lpstr>Présentation PowerPoint</vt:lpstr>
      <vt:lpstr>L’éclate dans Le Centranthus écarlate</vt:lpstr>
      <vt:lpstr>Avaler la Valériane</vt:lpstr>
      <vt:lpstr>Présentation PowerPoint</vt:lpstr>
      <vt:lpstr>En position scabreuse   sur une  scabieuse des champs</vt:lpstr>
      <vt:lpstr>La touffe de la scabieuse des champs</vt:lpstr>
      <vt:lpstr>Le plein SVP</vt:lpstr>
      <vt:lpstr>Que c’est bon !</vt:lpstr>
      <vt:lpstr>La gesse autocollante</vt:lpstr>
      <vt:lpstr>Sur l’églantier</vt:lpstr>
      <vt:lpstr>Présentation PowerPoint</vt:lpstr>
      <vt:lpstr>J’appuis à fond sur la pétale !</vt:lpstr>
      <vt:lpstr>Eglantine par coeur</vt:lpstr>
      <vt:lpstr>Présentation PowerPoint</vt:lpstr>
      <vt:lpstr>La campanule à peau de pêche à fond</vt:lpstr>
      <vt:lpstr>Présentation PowerPoint</vt:lpstr>
      <vt:lpstr>Plongée dans la campanule blanche</vt:lpstr>
      <vt:lpstr>Présentation PowerPoint</vt:lpstr>
      <vt:lpstr>Présentation PowerPoint</vt:lpstr>
      <vt:lpstr>J’adore le jaune du linaire</vt:lpstr>
      <vt:lpstr>Présentation PowerPoint</vt:lpstr>
      <vt:lpstr>Présentation PowerPoint</vt:lpstr>
      <vt:lpstr>La lavande d’hier</vt:lpstr>
      <vt:lpstr>Présentation PowerPoint</vt:lpstr>
      <vt:lpstr>A fond les ballons</vt:lpstr>
      <vt:lpstr>Présentation PowerPoint</vt:lpstr>
      <vt:lpstr>J’y suis j’y reste</vt:lpstr>
      <vt:lpstr>Verticale</vt:lpstr>
      <vt:lpstr>Pas simple la lavande</vt:lpstr>
      <vt:lpstr>Attention j’arrive</vt:lpstr>
      <vt:lpstr>Contact</vt:lpstr>
      <vt:lpstr>Présentation PowerPoint</vt:lpstr>
      <vt:lpstr>Présentation PowerPoint</vt:lpstr>
      <vt:lpstr>Toutes les ronces se valent !</vt:lpstr>
      <vt:lpstr>La ronce je fonce</vt:lpstr>
      <vt:lpstr>Présentation PowerPoint</vt:lpstr>
      <vt:lpstr>Présentation PowerPoint</vt:lpstr>
      <vt:lpstr>Que l’on me derange pas je travaille !</vt:lpstr>
      <vt:lpstr>Enivrant vraiment !</vt:lpstr>
      <vt:lpstr>Présentation PowerPoint</vt:lpstr>
      <vt:lpstr>Renversant tilleul</vt:lpstr>
      <vt:lpstr>Ennivrant tilleul</vt:lpstr>
      <vt:lpstr>Nectar à tisane</vt:lpstr>
      <vt:lpstr>Le trèfle blanc quel bonheur !</vt:lpstr>
      <vt:lpstr>Je coupe à Trèfle !</vt:lpstr>
      <vt:lpstr>Atout Trefle !</vt:lpstr>
      <vt:lpstr>Le 3 de trèfle</vt:lpstr>
      <vt:lpstr>Présentation PowerPoint</vt:lpstr>
      <vt:lpstr>Trèfle de plaisanterie</vt:lpstr>
      <vt:lpstr>Le cinq de trèfle</vt:lpstr>
      <vt:lpstr>On s’attache à la Bourrache</vt:lpstr>
      <vt:lpstr>Il faut s’accrocher c’est sûr !</vt:lpstr>
      <vt:lpstr>Trop top mais c’est profond !</vt:lpstr>
      <vt:lpstr>Fine mouche à la fin je touche !</vt:lpstr>
      <vt:lpstr>Jusqu’à la lie  la Bourrache !</vt:lpstr>
      <vt:lpstr>Promis c’est la dernière !</vt:lpstr>
      <vt:lpstr>La fleur d’élébore j’adore !</vt:lpstr>
      <vt:lpstr>Même a couvert !</vt:lpstr>
      <vt:lpstr>Laquelle choisir ?</vt:lpstr>
      <vt:lpstr>Celle là !</vt:lpstr>
      <vt:lpstr>Bon choix elle est bonne !</vt:lpstr>
      <vt:lpstr>Cap sur la phacélie</vt:lpstr>
      <vt:lpstr>Phacélie mon amie</vt:lpstr>
      <vt:lpstr>Le baron noir  alias Xylocopa violacea l’abeille charpentière</vt:lpstr>
      <vt:lpstr>À suivre …… !  L’année n’est pas finie, framboise sauvage, myrtilles, menthes, sapin, mauves, que de belles promesses à venir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 BIELLE</dc:creator>
  <cp:lastModifiedBy>MARC BIELLE</cp:lastModifiedBy>
  <cp:revision>12</cp:revision>
  <dcterms:created xsi:type="dcterms:W3CDTF">2025-05-26T20:22:44Z</dcterms:created>
  <dcterms:modified xsi:type="dcterms:W3CDTF">2025-06-20T20:45:28Z</dcterms:modified>
</cp:coreProperties>
</file>