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302" r:id="rId17"/>
    <p:sldId id="303" r:id="rId18"/>
    <p:sldId id="304" r:id="rId19"/>
    <p:sldId id="305" r:id="rId20"/>
    <p:sldId id="308" r:id="rId21"/>
    <p:sldId id="314" r:id="rId22"/>
    <p:sldId id="312" r:id="rId23"/>
    <p:sldId id="315" r:id="rId24"/>
    <p:sldId id="313" r:id="rId25"/>
    <p:sldId id="311" r:id="rId26"/>
    <p:sldId id="316" r:id="rId27"/>
    <p:sldId id="317" r:id="rId28"/>
    <p:sldId id="318" r:id="rId29"/>
    <p:sldId id="320" r:id="rId30"/>
    <p:sldId id="321" r:id="rId31"/>
    <p:sldId id="319" r:id="rId32"/>
    <p:sldId id="272" r:id="rId33"/>
    <p:sldId id="273" r:id="rId34"/>
    <p:sldId id="288" r:id="rId35"/>
    <p:sldId id="289" r:id="rId36"/>
    <p:sldId id="275" r:id="rId37"/>
    <p:sldId id="309" r:id="rId38"/>
    <p:sldId id="310" r:id="rId39"/>
    <p:sldId id="276" r:id="rId40"/>
    <p:sldId id="278" r:id="rId41"/>
    <p:sldId id="279" r:id="rId42"/>
    <p:sldId id="277" r:id="rId43"/>
    <p:sldId id="280" r:id="rId44"/>
    <p:sldId id="281" r:id="rId45"/>
    <p:sldId id="282" r:id="rId46"/>
    <p:sldId id="283" r:id="rId47"/>
    <p:sldId id="322" r:id="rId48"/>
    <p:sldId id="323" r:id="rId49"/>
    <p:sldId id="284" r:id="rId50"/>
    <p:sldId id="290" r:id="rId51"/>
    <p:sldId id="291" r:id="rId52"/>
    <p:sldId id="285" r:id="rId53"/>
    <p:sldId id="286" r:id="rId54"/>
    <p:sldId id="287" r:id="rId55"/>
    <p:sldId id="292" r:id="rId56"/>
    <p:sldId id="293" r:id="rId57"/>
    <p:sldId id="294" r:id="rId58"/>
    <p:sldId id="295" r:id="rId59"/>
    <p:sldId id="296" r:id="rId60"/>
    <p:sldId id="297" r:id="rId61"/>
    <p:sldId id="298" r:id="rId62"/>
    <p:sldId id="299" r:id="rId63"/>
  </p:sldIdLst>
  <p:sldSz cx="12192000" cy="6858000"/>
  <p:notesSz cx="6858000" cy="9144000"/>
  <p:custDataLst>
    <p:tags r:id="rId6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2B8508-8403-4B4A-A7BD-22512413F1D9}" v="2" dt="2025-06-19T22:31:54.699"/>
    <p1510:client id="{C091073E-B373-4265-B6E3-47D14219951C}" v="4" dt="2025-06-19T22:15:32.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94" d="100"/>
          <a:sy n="94" d="100"/>
        </p:scale>
        <p:origin x="1038" y="31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BC3354-A709-F8B7-A21A-B4B4AD8CC31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D74C263-EAD2-1013-D20B-0C31EB329B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68D3F65-56EE-F5C0-16AB-C3815D57B01B}"/>
              </a:ext>
            </a:extLst>
          </p:cNvPr>
          <p:cNvSpPr>
            <a:spLocks noGrp="1"/>
          </p:cNvSpPr>
          <p:nvPr>
            <p:ph type="dt" sz="half" idx="10"/>
          </p:nvPr>
        </p:nvSpPr>
        <p:spPr/>
        <p:txBody>
          <a:bodyPr/>
          <a:lstStyle/>
          <a:p>
            <a:fld id="{89F86753-1D1D-4DFF-89A4-B7B01F86A007}" type="datetimeFigureOut">
              <a:rPr lang="fr-FR" smtClean="0"/>
              <a:t>20/06/2025</a:t>
            </a:fld>
            <a:endParaRPr lang="fr-FR"/>
          </a:p>
        </p:txBody>
      </p:sp>
      <p:sp>
        <p:nvSpPr>
          <p:cNvPr id="5" name="Espace réservé du pied de page 4">
            <a:extLst>
              <a:ext uri="{FF2B5EF4-FFF2-40B4-BE49-F238E27FC236}">
                <a16:creationId xmlns:a16="http://schemas.microsoft.com/office/drawing/2014/main" id="{C28B7F0A-507C-BC61-E525-95EBD57CD1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DC2DBE-6EEA-C73B-19BC-E62CB6A6B7CF}"/>
              </a:ext>
            </a:extLst>
          </p:cNvPr>
          <p:cNvSpPr>
            <a:spLocks noGrp="1"/>
          </p:cNvSpPr>
          <p:nvPr>
            <p:ph type="sldNum" sz="quarter" idx="12"/>
          </p:nvPr>
        </p:nvSpPr>
        <p:spPr/>
        <p:txBody>
          <a:bodyPr/>
          <a:lstStyle/>
          <a:p>
            <a:fld id="{B7A7FB25-60C7-41B1-896D-55CB58E34D4D}" type="slidenum">
              <a:rPr lang="fr-FR" smtClean="0"/>
              <a:t>‹N°›</a:t>
            </a:fld>
            <a:endParaRPr lang="fr-FR"/>
          </a:p>
        </p:txBody>
      </p:sp>
    </p:spTree>
    <p:extLst>
      <p:ext uri="{BB962C8B-B14F-4D97-AF65-F5344CB8AC3E}">
        <p14:creationId xmlns:p14="http://schemas.microsoft.com/office/powerpoint/2010/main" val="1848147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64E5B-1912-D899-1CEE-7E9FAB5441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087B7B-E42E-C72F-92E9-233525D5C8D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1862584-212D-A74E-050C-5B63E8BA0F14}"/>
              </a:ext>
            </a:extLst>
          </p:cNvPr>
          <p:cNvSpPr>
            <a:spLocks noGrp="1"/>
          </p:cNvSpPr>
          <p:nvPr>
            <p:ph type="dt" sz="half" idx="10"/>
          </p:nvPr>
        </p:nvSpPr>
        <p:spPr/>
        <p:txBody>
          <a:bodyPr/>
          <a:lstStyle/>
          <a:p>
            <a:fld id="{89F86753-1D1D-4DFF-89A4-B7B01F86A007}" type="datetimeFigureOut">
              <a:rPr lang="fr-FR" smtClean="0"/>
              <a:t>20/06/2025</a:t>
            </a:fld>
            <a:endParaRPr lang="fr-FR"/>
          </a:p>
        </p:txBody>
      </p:sp>
      <p:sp>
        <p:nvSpPr>
          <p:cNvPr id="5" name="Espace réservé du pied de page 4">
            <a:extLst>
              <a:ext uri="{FF2B5EF4-FFF2-40B4-BE49-F238E27FC236}">
                <a16:creationId xmlns:a16="http://schemas.microsoft.com/office/drawing/2014/main" id="{5FB7D6D5-D7FB-472C-2C03-2EE486D8E8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40A9F8-7C31-6887-A86F-A1C8F089BD01}"/>
              </a:ext>
            </a:extLst>
          </p:cNvPr>
          <p:cNvSpPr>
            <a:spLocks noGrp="1"/>
          </p:cNvSpPr>
          <p:nvPr>
            <p:ph type="sldNum" sz="quarter" idx="12"/>
          </p:nvPr>
        </p:nvSpPr>
        <p:spPr/>
        <p:txBody>
          <a:bodyPr/>
          <a:lstStyle/>
          <a:p>
            <a:fld id="{B7A7FB25-60C7-41B1-896D-55CB58E34D4D}" type="slidenum">
              <a:rPr lang="fr-FR" smtClean="0"/>
              <a:t>‹N°›</a:t>
            </a:fld>
            <a:endParaRPr lang="fr-FR"/>
          </a:p>
        </p:txBody>
      </p:sp>
    </p:spTree>
    <p:extLst>
      <p:ext uri="{BB962C8B-B14F-4D97-AF65-F5344CB8AC3E}">
        <p14:creationId xmlns:p14="http://schemas.microsoft.com/office/powerpoint/2010/main" val="5692672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F338FF-4795-C2E2-1E24-B060DF738EBF}"/>
              </a:ext>
            </a:extLst>
          </p:cNvPr>
          <p:cNvSpPr>
            <a:spLocks noGrp="1"/>
          </p:cNvSpPr>
          <p:nvPr>
            <p:ph type="dt" sz="half" idx="10"/>
          </p:nvPr>
        </p:nvSpPr>
        <p:spPr/>
        <p:txBody>
          <a:bodyPr/>
          <a:lstStyle/>
          <a:p>
            <a:fld id="{89F86753-1D1D-4DFF-89A4-B7B01F86A007}" type="datetimeFigureOut">
              <a:rPr lang="fr-FR" smtClean="0"/>
              <a:t>20/06/2025</a:t>
            </a:fld>
            <a:endParaRPr lang="fr-FR"/>
          </a:p>
        </p:txBody>
      </p:sp>
      <p:sp>
        <p:nvSpPr>
          <p:cNvPr id="3" name="Espace réservé du pied de page 2">
            <a:extLst>
              <a:ext uri="{FF2B5EF4-FFF2-40B4-BE49-F238E27FC236}">
                <a16:creationId xmlns:a16="http://schemas.microsoft.com/office/drawing/2014/main" id="{011591E7-F400-A8B4-6FE9-CA4A89B245B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67608AD-A3B1-D1E2-21D5-34DE3BDE67C7}"/>
              </a:ext>
            </a:extLst>
          </p:cNvPr>
          <p:cNvSpPr>
            <a:spLocks noGrp="1"/>
          </p:cNvSpPr>
          <p:nvPr>
            <p:ph type="sldNum" sz="quarter" idx="12"/>
          </p:nvPr>
        </p:nvSpPr>
        <p:spPr/>
        <p:txBody>
          <a:bodyPr/>
          <a:lstStyle/>
          <a:p>
            <a:fld id="{B7A7FB25-60C7-41B1-896D-55CB58E34D4D}" type="slidenum">
              <a:rPr lang="fr-FR" smtClean="0"/>
              <a:t>‹N°›</a:t>
            </a:fld>
            <a:endParaRPr lang="fr-FR"/>
          </a:p>
        </p:txBody>
      </p:sp>
    </p:spTree>
    <p:extLst>
      <p:ext uri="{BB962C8B-B14F-4D97-AF65-F5344CB8AC3E}">
        <p14:creationId xmlns:p14="http://schemas.microsoft.com/office/powerpoint/2010/main" val="365472624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2DD078-E58A-B135-3D76-F23C4E2133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2736A27-62EE-370D-0E5C-BF3134663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D87233-457D-5DD0-795A-568A7A60A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F86753-1D1D-4DFF-89A4-B7B01F86A007}" type="datetimeFigureOut">
              <a:rPr lang="fr-FR" smtClean="0"/>
              <a:t>20/06/2025</a:t>
            </a:fld>
            <a:endParaRPr lang="fr-FR"/>
          </a:p>
        </p:txBody>
      </p:sp>
      <p:sp>
        <p:nvSpPr>
          <p:cNvPr id="5" name="Espace réservé du pied de page 4">
            <a:extLst>
              <a:ext uri="{FF2B5EF4-FFF2-40B4-BE49-F238E27FC236}">
                <a16:creationId xmlns:a16="http://schemas.microsoft.com/office/drawing/2014/main" id="{5E8A93C8-357F-DA9F-0FFA-FA2E3B0522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DB1A32-BE75-4FA8-CFD6-36B85EA60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A7FB25-60C7-41B1-896D-55CB58E34D4D}" type="slidenum">
              <a:rPr lang="fr-FR" smtClean="0"/>
              <a:t>‹N°›</a:t>
            </a:fld>
            <a:endParaRPr lang="fr-FR"/>
          </a:p>
        </p:txBody>
      </p:sp>
    </p:spTree>
    <p:extLst>
      <p:ext uri="{BB962C8B-B14F-4D97-AF65-F5344CB8AC3E}">
        <p14:creationId xmlns:p14="http://schemas.microsoft.com/office/powerpoint/2010/main" val="35101979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9.jpeg"/><Relationship Id="rId4"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5.jpeg"/><Relationship Id="rId4"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58DA-6643-9B9B-3DD5-4AE3BB6B1585}"/>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BB61EC6A-B094-AB43-45DB-07D5583DA721}"/>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66764C5D-1D2E-3763-B8D5-BCAD1ACE9A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650" y="97162"/>
            <a:ext cx="11782425" cy="6615542"/>
          </a:xfrm>
          <a:prstGeom prst="rect">
            <a:avLst/>
          </a:prstGeom>
        </p:spPr>
      </p:pic>
    </p:spTree>
    <p:extLst>
      <p:ext uri="{BB962C8B-B14F-4D97-AF65-F5344CB8AC3E}">
        <p14:creationId xmlns:p14="http://schemas.microsoft.com/office/powerpoint/2010/main" val="26536005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5D49B1-0F90-EAD1-2E25-414A419CED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673" y="72058"/>
            <a:ext cx="12051535" cy="6785942"/>
          </a:xfrm>
          <a:prstGeom prst="rect">
            <a:avLst/>
          </a:prstGeom>
        </p:spPr>
      </p:pic>
    </p:spTree>
    <p:extLst>
      <p:ext uri="{BB962C8B-B14F-4D97-AF65-F5344CB8AC3E}">
        <p14:creationId xmlns:p14="http://schemas.microsoft.com/office/powerpoint/2010/main" val="133817857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D56BA3-7F86-CFF8-2E20-0BB221C48A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160" y="82412"/>
            <a:ext cx="11975578" cy="6680338"/>
          </a:xfrm>
          <a:prstGeom prst="rect">
            <a:avLst/>
          </a:prstGeom>
        </p:spPr>
      </p:pic>
    </p:spTree>
    <p:extLst>
      <p:ext uri="{BB962C8B-B14F-4D97-AF65-F5344CB8AC3E}">
        <p14:creationId xmlns:p14="http://schemas.microsoft.com/office/powerpoint/2010/main" val="1434618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F571399-6C74-D0E5-33C2-429868BFF7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72" y="76200"/>
            <a:ext cx="12090911" cy="6781800"/>
          </a:xfrm>
          <a:prstGeom prst="rect">
            <a:avLst/>
          </a:prstGeom>
        </p:spPr>
      </p:pic>
    </p:spTree>
    <p:extLst>
      <p:ext uri="{BB962C8B-B14F-4D97-AF65-F5344CB8AC3E}">
        <p14:creationId xmlns:p14="http://schemas.microsoft.com/office/powerpoint/2010/main" val="199929948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F6B1A1E-4543-0B30-6F2D-E924F53078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4542" y="0"/>
            <a:ext cx="12140413" cy="6775174"/>
          </a:xfrm>
          <a:prstGeom prst="rect">
            <a:avLst/>
          </a:prstGeom>
        </p:spPr>
      </p:pic>
    </p:spTree>
    <p:extLst>
      <p:ext uri="{BB962C8B-B14F-4D97-AF65-F5344CB8AC3E}">
        <p14:creationId xmlns:p14="http://schemas.microsoft.com/office/powerpoint/2010/main" val="13418424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2A1A37-5AFC-D8CF-A7A7-CE49378B2D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588" y="97941"/>
            <a:ext cx="11807358" cy="6662117"/>
          </a:xfrm>
          <a:prstGeom prst="rect">
            <a:avLst/>
          </a:prstGeom>
        </p:spPr>
      </p:pic>
    </p:spTree>
    <p:extLst>
      <p:ext uri="{BB962C8B-B14F-4D97-AF65-F5344CB8AC3E}">
        <p14:creationId xmlns:p14="http://schemas.microsoft.com/office/powerpoint/2010/main" val="9012551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C93BD3-7B1E-0B99-5A91-05E19EFB22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261" y="128630"/>
            <a:ext cx="11985156" cy="6729370"/>
          </a:xfrm>
          <a:prstGeom prst="rect">
            <a:avLst/>
          </a:prstGeom>
        </p:spPr>
      </p:pic>
    </p:spTree>
    <p:extLst>
      <p:ext uri="{BB962C8B-B14F-4D97-AF65-F5344CB8AC3E}">
        <p14:creationId xmlns:p14="http://schemas.microsoft.com/office/powerpoint/2010/main" val="7405692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14EC13-288E-745C-F82F-7EF43D41B8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192" y="344265"/>
            <a:ext cx="10866268" cy="6196467"/>
          </a:xfrm>
          <a:prstGeom prst="rect">
            <a:avLst/>
          </a:prstGeom>
        </p:spPr>
      </p:pic>
    </p:spTree>
    <p:extLst>
      <p:ext uri="{BB962C8B-B14F-4D97-AF65-F5344CB8AC3E}">
        <p14:creationId xmlns:p14="http://schemas.microsoft.com/office/powerpoint/2010/main" val="39057295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E396AB-8EE7-0C27-6EF0-E7E9B65B81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240" y="108028"/>
            <a:ext cx="11917447" cy="6654722"/>
          </a:xfrm>
          <a:prstGeom prst="rect">
            <a:avLst/>
          </a:prstGeom>
        </p:spPr>
      </p:pic>
    </p:spTree>
    <p:extLst>
      <p:ext uri="{BB962C8B-B14F-4D97-AF65-F5344CB8AC3E}">
        <p14:creationId xmlns:p14="http://schemas.microsoft.com/office/powerpoint/2010/main" val="24254563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7A674B-143D-56F6-5CB8-F23DEBDE01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81" y="0"/>
            <a:ext cx="12226764" cy="6858000"/>
          </a:xfrm>
          <a:prstGeom prst="rect">
            <a:avLst/>
          </a:prstGeom>
        </p:spPr>
      </p:pic>
    </p:spTree>
    <p:extLst>
      <p:ext uri="{BB962C8B-B14F-4D97-AF65-F5344CB8AC3E}">
        <p14:creationId xmlns:p14="http://schemas.microsoft.com/office/powerpoint/2010/main" val="389081549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7A66CF-314C-39C2-7DD8-4DC29D3097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552" y="130865"/>
            <a:ext cx="11920164" cy="6641410"/>
          </a:xfrm>
          <a:prstGeom prst="rect">
            <a:avLst/>
          </a:prstGeom>
        </p:spPr>
      </p:pic>
    </p:spTree>
    <p:extLst>
      <p:ext uri="{BB962C8B-B14F-4D97-AF65-F5344CB8AC3E}">
        <p14:creationId xmlns:p14="http://schemas.microsoft.com/office/powerpoint/2010/main" val="6544734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14E2C4-E90C-9E22-01FB-E6ADBC54DF88}"/>
              </a:ext>
            </a:extLst>
          </p:cNvPr>
          <p:cNvSpPr>
            <a:spLocks noGrp="1"/>
          </p:cNvSpPr>
          <p:nvPr>
            <p:ph type="title"/>
          </p:nvPr>
        </p:nvSpPr>
        <p:spPr>
          <a:xfrm>
            <a:off x="765372" y="18256"/>
            <a:ext cx="10515600" cy="662782"/>
          </a:xfrm>
        </p:spPr>
        <p:txBody>
          <a:bodyPr>
            <a:normAutofit fontScale="90000"/>
          </a:bodyPr>
          <a:lstStyle/>
          <a:p>
            <a:pPr algn="ctr"/>
            <a:r>
              <a:rPr lang="fr-FR"/>
              <a:t>Sommaire</a:t>
            </a:r>
          </a:p>
        </p:txBody>
      </p:sp>
      <p:sp>
        <p:nvSpPr>
          <p:cNvPr id="3" name="Espace réservé du contenu 2">
            <a:extLst>
              <a:ext uri="{FF2B5EF4-FFF2-40B4-BE49-F238E27FC236}">
                <a16:creationId xmlns:a16="http://schemas.microsoft.com/office/drawing/2014/main" id="{FA847787-942D-349D-E538-72060F24518E}"/>
              </a:ext>
            </a:extLst>
          </p:cNvPr>
          <p:cNvSpPr>
            <a:spLocks noGrp="1"/>
          </p:cNvSpPr>
          <p:nvPr>
            <p:ph idx="1"/>
          </p:nvPr>
        </p:nvSpPr>
        <p:spPr>
          <a:xfrm>
            <a:off x="676359" y="935502"/>
            <a:ext cx="10515600" cy="5740428"/>
          </a:xfrm>
        </p:spPr>
        <p:txBody>
          <a:bodyPr/>
          <a:lstStyle/>
          <a:p>
            <a:r>
              <a:rPr lang="fr-FR" b="1"/>
              <a:t>Comment reconnaître un frelon asiatique</a:t>
            </a:r>
          </a:p>
          <a:p>
            <a:endParaRPr lang="fr-FR" b="1"/>
          </a:p>
          <a:p>
            <a:r>
              <a:rPr lang="fr-FR" b="1"/>
              <a:t>Le cycle de vie du frelon asiatique</a:t>
            </a:r>
          </a:p>
          <a:p>
            <a:endParaRPr lang="fr-FR" b="1"/>
          </a:p>
          <a:p>
            <a:r>
              <a:rPr lang="fr-FR" b="1"/>
              <a:t>La protection du Rucher</a:t>
            </a:r>
          </a:p>
          <a:p>
            <a:endParaRPr lang="fr-FR" b="1"/>
          </a:p>
          <a:p>
            <a:r>
              <a:rPr lang="fr-FR" b="1"/>
              <a:t>La Lutte</a:t>
            </a:r>
          </a:p>
          <a:p>
            <a:endParaRPr lang="fr-FR" b="1"/>
          </a:p>
          <a:p>
            <a:r>
              <a:rPr lang="fr-FR" b="1"/>
              <a:t>Plan de piégeage de printemps</a:t>
            </a:r>
          </a:p>
        </p:txBody>
      </p:sp>
    </p:spTree>
    <p:extLst>
      <p:ext uri="{BB962C8B-B14F-4D97-AF65-F5344CB8AC3E}">
        <p14:creationId xmlns:p14="http://schemas.microsoft.com/office/powerpoint/2010/main" val="3730798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left)">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8F895D4-10DB-8D59-F620-CB839FCDD8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937" y="114299"/>
            <a:ext cx="11763199" cy="6619875"/>
          </a:xfrm>
          <a:prstGeom prst="rect">
            <a:avLst/>
          </a:prstGeom>
        </p:spPr>
      </p:pic>
    </p:spTree>
    <p:extLst>
      <p:ext uri="{BB962C8B-B14F-4D97-AF65-F5344CB8AC3E}">
        <p14:creationId xmlns:p14="http://schemas.microsoft.com/office/powerpoint/2010/main" val="33882743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F4CE176-F0AE-B05E-BF3B-7D1A0EE9EB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8979" y="827729"/>
            <a:ext cx="9686925" cy="6030271"/>
          </a:xfrm>
          <a:prstGeom prst="rect">
            <a:avLst/>
          </a:prstGeom>
        </p:spPr>
      </p:pic>
      <p:sp>
        <p:nvSpPr>
          <p:cNvPr id="3" name="ZoneTexte 2">
            <a:extLst>
              <a:ext uri="{FF2B5EF4-FFF2-40B4-BE49-F238E27FC236}">
                <a16:creationId xmlns:a16="http://schemas.microsoft.com/office/drawing/2014/main" id="{5B247A4D-E7B6-505B-405F-A6DCCD17C440}"/>
              </a:ext>
            </a:extLst>
          </p:cNvPr>
          <p:cNvSpPr txBox="1"/>
          <p:nvPr/>
        </p:nvSpPr>
        <p:spPr>
          <a:xfrm>
            <a:off x="2689978" y="101499"/>
            <a:ext cx="8924925" cy="646331"/>
          </a:xfrm>
          <a:prstGeom prst="rect">
            <a:avLst/>
          </a:prstGeom>
          <a:noFill/>
        </p:spPr>
        <p:txBody>
          <a:bodyPr wrap="square" rtlCol="0">
            <a:spAutoFit/>
          </a:bodyPr>
          <a:lstStyle/>
          <a:p>
            <a:pPr algn="ctr"/>
            <a:r>
              <a:rPr lang="fr-FR" sz="3600" b="1"/>
              <a:t>Muselière dit de type  «Fernando »</a:t>
            </a:r>
          </a:p>
        </p:txBody>
      </p:sp>
      <p:sp>
        <p:nvSpPr>
          <p:cNvPr id="4" name="ZoneTexte 3">
            <a:extLst>
              <a:ext uri="{FF2B5EF4-FFF2-40B4-BE49-F238E27FC236}">
                <a16:creationId xmlns:a16="http://schemas.microsoft.com/office/drawing/2014/main" id="{0E0934D9-E574-0DFF-0730-7442E0E9A00A}"/>
              </a:ext>
            </a:extLst>
          </p:cNvPr>
          <p:cNvSpPr txBox="1"/>
          <p:nvPr/>
        </p:nvSpPr>
        <p:spPr>
          <a:xfrm>
            <a:off x="125072" y="3923929"/>
            <a:ext cx="2059619" cy="923330"/>
          </a:xfrm>
          <a:prstGeom prst="rect">
            <a:avLst/>
          </a:prstGeom>
          <a:noFill/>
        </p:spPr>
        <p:txBody>
          <a:bodyPr wrap="square" rtlCol="0">
            <a:spAutoFit/>
          </a:bodyPr>
          <a:lstStyle/>
          <a:p>
            <a:r>
              <a:rPr lang="fr-FR"/>
              <a:t>Maille de la grille</a:t>
            </a:r>
          </a:p>
          <a:p>
            <a:r>
              <a:rPr lang="fr-FR"/>
              <a:t>Entre 6, 5 mm et maximum 7 mm</a:t>
            </a:r>
          </a:p>
        </p:txBody>
      </p:sp>
    </p:spTree>
    <p:extLst>
      <p:ext uri="{BB962C8B-B14F-4D97-AF65-F5344CB8AC3E}">
        <p14:creationId xmlns:p14="http://schemas.microsoft.com/office/powerpoint/2010/main" val="36164040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109A691-8BDD-87BF-13C4-78AF73E16A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21342" y="842962"/>
            <a:ext cx="8020050" cy="6015038"/>
          </a:xfrm>
          <a:prstGeom prst="rect">
            <a:avLst/>
          </a:prstGeom>
        </p:spPr>
      </p:pic>
      <p:sp>
        <p:nvSpPr>
          <p:cNvPr id="3" name="ZoneTexte 2">
            <a:extLst>
              <a:ext uri="{FF2B5EF4-FFF2-40B4-BE49-F238E27FC236}">
                <a16:creationId xmlns:a16="http://schemas.microsoft.com/office/drawing/2014/main" id="{3857FCB6-AC92-4EC1-E1EC-44C99F9E70E6}"/>
              </a:ext>
            </a:extLst>
          </p:cNvPr>
          <p:cNvSpPr txBox="1"/>
          <p:nvPr/>
        </p:nvSpPr>
        <p:spPr>
          <a:xfrm>
            <a:off x="992542" y="-115410"/>
            <a:ext cx="9848850" cy="1077218"/>
          </a:xfrm>
          <a:prstGeom prst="rect">
            <a:avLst/>
          </a:prstGeom>
          <a:noFill/>
        </p:spPr>
        <p:txBody>
          <a:bodyPr wrap="square" rtlCol="0">
            <a:spAutoFit/>
          </a:bodyPr>
          <a:lstStyle/>
          <a:p>
            <a:pPr algn="ctr"/>
            <a:r>
              <a:rPr lang="fr-FR" sz="3200" b="1"/>
              <a:t>Même principe avec une  ouverture plus importante sur la planche d’envol</a:t>
            </a:r>
          </a:p>
        </p:txBody>
      </p:sp>
      <p:pic>
        <p:nvPicPr>
          <p:cNvPr id="8" name="Image 7" descr="Une image contenant nourriture, boisson, Bouteille en plastique, bouteille&#10;&#10;Description générée automatiquement">
            <a:extLst>
              <a:ext uri="{FF2B5EF4-FFF2-40B4-BE49-F238E27FC236}">
                <a16:creationId xmlns:a16="http://schemas.microsoft.com/office/drawing/2014/main" id="{F2B2C86B-35DD-8C6A-E642-F6E092229C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0608" y="2657475"/>
            <a:ext cx="1063846" cy="3162191"/>
          </a:xfrm>
          <a:prstGeom prst="rect">
            <a:avLst/>
          </a:prstGeom>
        </p:spPr>
      </p:pic>
      <p:sp>
        <p:nvSpPr>
          <p:cNvPr id="9" name="Flèche : droite 8">
            <a:extLst>
              <a:ext uri="{FF2B5EF4-FFF2-40B4-BE49-F238E27FC236}">
                <a16:creationId xmlns:a16="http://schemas.microsoft.com/office/drawing/2014/main" id="{D2DA6400-F8B9-81E3-5CC6-405F0BC8A6AA}"/>
              </a:ext>
            </a:extLst>
          </p:cNvPr>
          <p:cNvSpPr/>
          <p:nvPr/>
        </p:nvSpPr>
        <p:spPr>
          <a:xfrm>
            <a:off x="2600325" y="3305175"/>
            <a:ext cx="1085850" cy="35242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F0CC4DC2-2BA8-FA0B-5760-934C74BE04A8}"/>
              </a:ext>
            </a:extLst>
          </p:cNvPr>
          <p:cNvCxnSpPr/>
          <p:nvPr/>
        </p:nvCxnSpPr>
        <p:spPr>
          <a:xfrm>
            <a:off x="2050742" y="2154254"/>
            <a:ext cx="1890943" cy="107721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3" name="ZoneTexte 12">
            <a:extLst>
              <a:ext uri="{FF2B5EF4-FFF2-40B4-BE49-F238E27FC236}">
                <a16:creationId xmlns:a16="http://schemas.microsoft.com/office/drawing/2014/main" id="{19DA200D-1193-F000-C87A-C9F26260E55E}"/>
              </a:ext>
            </a:extLst>
          </p:cNvPr>
          <p:cNvSpPr txBox="1"/>
          <p:nvPr/>
        </p:nvSpPr>
        <p:spPr>
          <a:xfrm>
            <a:off x="248574" y="1541694"/>
            <a:ext cx="1890943" cy="646331"/>
          </a:xfrm>
          <a:prstGeom prst="rect">
            <a:avLst/>
          </a:prstGeom>
          <a:noFill/>
          <a:ln w="28575">
            <a:solidFill>
              <a:srgbClr val="FFC000"/>
            </a:solidFill>
          </a:ln>
        </p:spPr>
        <p:txBody>
          <a:bodyPr wrap="square" rtlCol="0">
            <a:spAutoFit/>
          </a:bodyPr>
          <a:lstStyle/>
          <a:p>
            <a:pPr algn="ctr"/>
            <a:r>
              <a:rPr lang="fr-FR" b="1"/>
              <a:t>Coté soleil ou le plus lumineux</a:t>
            </a:r>
          </a:p>
        </p:txBody>
      </p:sp>
    </p:spTree>
    <p:extLst>
      <p:ext uri="{BB962C8B-B14F-4D97-AF65-F5344CB8AC3E}">
        <p14:creationId xmlns:p14="http://schemas.microsoft.com/office/powerpoint/2010/main" val="26409225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1992C69-CA05-DA76-40FE-C4A5B51081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0172" y="178904"/>
            <a:ext cx="5854148" cy="6679096"/>
          </a:xfrm>
          <a:prstGeom prst="rect">
            <a:avLst/>
          </a:prstGeom>
        </p:spPr>
      </p:pic>
      <p:sp>
        <p:nvSpPr>
          <p:cNvPr id="4" name="ZoneTexte 3">
            <a:extLst>
              <a:ext uri="{FF2B5EF4-FFF2-40B4-BE49-F238E27FC236}">
                <a16:creationId xmlns:a16="http://schemas.microsoft.com/office/drawing/2014/main" id="{24A07E0E-29C3-9E20-B7C0-E6FD48D61023}"/>
              </a:ext>
            </a:extLst>
          </p:cNvPr>
          <p:cNvSpPr txBox="1"/>
          <p:nvPr/>
        </p:nvSpPr>
        <p:spPr>
          <a:xfrm>
            <a:off x="200025" y="790575"/>
            <a:ext cx="4286250" cy="4708981"/>
          </a:xfrm>
          <a:prstGeom prst="rect">
            <a:avLst/>
          </a:prstGeom>
          <a:noFill/>
        </p:spPr>
        <p:txBody>
          <a:bodyPr wrap="square" rtlCol="0">
            <a:spAutoFit/>
          </a:bodyPr>
          <a:lstStyle/>
          <a:p>
            <a:pPr algn="ctr"/>
            <a:r>
              <a:rPr lang="fr-FR" sz="2000" b="1"/>
              <a:t>Muselière de type « Vénitienne »</a:t>
            </a:r>
          </a:p>
          <a:p>
            <a:pPr algn="ctr"/>
            <a:endParaRPr lang="fr-FR" sz="2000" b="1"/>
          </a:p>
          <a:p>
            <a:pPr algn="ctr"/>
            <a:endParaRPr lang="fr-FR" sz="2000" b="1"/>
          </a:p>
          <a:p>
            <a:pPr algn="ctr"/>
            <a:r>
              <a:rPr lang="fr-FR" sz="2000" b="1"/>
              <a:t>A réaliser avec des lames de sommier à récupérer en déchetterie</a:t>
            </a:r>
          </a:p>
          <a:p>
            <a:endParaRPr lang="fr-FR"/>
          </a:p>
          <a:p>
            <a:endParaRPr lang="fr-FR"/>
          </a:p>
          <a:p>
            <a:endParaRPr lang="fr-FR"/>
          </a:p>
          <a:p>
            <a:endParaRPr lang="fr-FR"/>
          </a:p>
          <a:p>
            <a:r>
              <a:rPr lang="fr-FR"/>
              <a:t>Tuto Vidéo  de fabrication avec le lien suivant : </a:t>
            </a:r>
          </a:p>
          <a:p>
            <a:endParaRPr lang="fr-FR"/>
          </a:p>
          <a:p>
            <a:r>
              <a:rPr lang="fr-FR" b="1">
                <a:solidFill>
                  <a:schemeClr val="accent1">
                    <a:lumMod val="60000"/>
                    <a:lumOff val="40000"/>
                  </a:schemeClr>
                </a:solidFill>
              </a:rPr>
              <a:t>https://www.youtube.com/watch?v=LnkZhuqNjrs</a:t>
            </a:r>
          </a:p>
          <a:p>
            <a:endParaRPr lang="fr-FR"/>
          </a:p>
        </p:txBody>
      </p:sp>
    </p:spTree>
    <p:extLst>
      <p:ext uri="{BB962C8B-B14F-4D97-AF65-F5344CB8AC3E}">
        <p14:creationId xmlns:p14="http://schemas.microsoft.com/office/powerpoint/2010/main" val="13804792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6DB192-4B3D-ECD7-860D-0958F556585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732" y="95250"/>
            <a:ext cx="12025855" cy="6696075"/>
          </a:xfrm>
          <a:prstGeom prst="rect">
            <a:avLst/>
          </a:prstGeom>
        </p:spPr>
      </p:pic>
    </p:spTree>
    <p:extLst>
      <p:ext uri="{BB962C8B-B14F-4D97-AF65-F5344CB8AC3E}">
        <p14:creationId xmlns:p14="http://schemas.microsoft.com/office/powerpoint/2010/main" val="17998767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6E9DCC-7833-9550-2A2C-DF944AB2A3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968" y="77269"/>
            <a:ext cx="11858064" cy="6703462"/>
          </a:xfrm>
          <a:prstGeom prst="rect">
            <a:avLst/>
          </a:prstGeom>
        </p:spPr>
      </p:pic>
    </p:spTree>
    <p:extLst>
      <p:ext uri="{BB962C8B-B14F-4D97-AF65-F5344CB8AC3E}">
        <p14:creationId xmlns:p14="http://schemas.microsoft.com/office/powerpoint/2010/main" val="35133834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18375E0-F99E-7A82-F21B-EB6163FDD03F}"/>
              </a:ext>
            </a:extLst>
          </p:cNvPr>
          <p:cNvSpPr txBox="1"/>
          <p:nvPr/>
        </p:nvSpPr>
        <p:spPr>
          <a:xfrm>
            <a:off x="559293" y="3108054"/>
            <a:ext cx="11327907" cy="400110"/>
          </a:xfrm>
          <a:prstGeom prst="rect">
            <a:avLst/>
          </a:prstGeom>
          <a:noFill/>
        </p:spPr>
        <p:txBody>
          <a:bodyPr wrap="square">
            <a:spAutoFit/>
          </a:bodyPr>
          <a:lstStyle/>
          <a:p>
            <a:r>
              <a:rPr lang="fr-FR" sz="2000" b="1">
                <a:solidFill>
                  <a:schemeClr val="accent1">
                    <a:lumMod val="60000"/>
                    <a:lumOff val="40000"/>
                  </a:schemeClr>
                </a:solidFill>
              </a:rPr>
              <a:t>https://www.abeilles95.fr/?dl_name=PlanmuselieretubeAAVOparRaymondetBruno-Oct2020.pdf</a:t>
            </a:r>
          </a:p>
        </p:txBody>
      </p:sp>
      <p:sp>
        <p:nvSpPr>
          <p:cNvPr id="4" name="ZoneTexte 3">
            <a:extLst>
              <a:ext uri="{FF2B5EF4-FFF2-40B4-BE49-F238E27FC236}">
                <a16:creationId xmlns:a16="http://schemas.microsoft.com/office/drawing/2014/main" id="{F5A5673E-490F-73A3-D0FF-8202FDAEB317}"/>
              </a:ext>
            </a:extLst>
          </p:cNvPr>
          <p:cNvSpPr txBox="1"/>
          <p:nvPr/>
        </p:nvSpPr>
        <p:spPr>
          <a:xfrm>
            <a:off x="541538" y="1109710"/>
            <a:ext cx="11159231" cy="830997"/>
          </a:xfrm>
          <a:prstGeom prst="rect">
            <a:avLst/>
          </a:prstGeom>
          <a:noFill/>
        </p:spPr>
        <p:txBody>
          <a:bodyPr wrap="square" rtlCol="0">
            <a:spAutoFit/>
          </a:bodyPr>
          <a:lstStyle/>
          <a:p>
            <a:pPr algn="ctr"/>
            <a:r>
              <a:rPr lang="fr-FR" sz="2400" b="1"/>
              <a:t>Adresse et lien pour accéder au Tuto de fabrication </a:t>
            </a:r>
          </a:p>
          <a:p>
            <a:pPr algn="ctr"/>
            <a:r>
              <a:rPr lang="fr-FR" sz="2400" b="1"/>
              <a:t>et au plan côté pour réaliser ce type de piège</a:t>
            </a:r>
          </a:p>
        </p:txBody>
      </p:sp>
    </p:spTree>
    <p:extLst>
      <p:ext uri="{BB962C8B-B14F-4D97-AF65-F5344CB8AC3E}">
        <p14:creationId xmlns:p14="http://schemas.microsoft.com/office/powerpoint/2010/main" val="307700930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3976E37-1763-0BE4-6D49-410B110AFC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2703761" y="-1521280"/>
            <a:ext cx="6828043" cy="9930518"/>
          </a:xfrm>
          <a:prstGeom prst="rect">
            <a:avLst/>
          </a:prstGeom>
        </p:spPr>
      </p:pic>
    </p:spTree>
    <p:extLst>
      <p:ext uri="{BB962C8B-B14F-4D97-AF65-F5344CB8AC3E}">
        <p14:creationId xmlns:p14="http://schemas.microsoft.com/office/powerpoint/2010/main" val="25261577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7241F5-5496-059D-8572-B11D33E618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95470" y="155361"/>
            <a:ext cx="9728402" cy="6702639"/>
          </a:xfrm>
          <a:prstGeom prst="rect">
            <a:avLst/>
          </a:prstGeom>
        </p:spPr>
      </p:pic>
      <p:sp>
        <p:nvSpPr>
          <p:cNvPr id="4" name="ZoneTexte 3">
            <a:extLst>
              <a:ext uri="{FF2B5EF4-FFF2-40B4-BE49-F238E27FC236}">
                <a16:creationId xmlns:a16="http://schemas.microsoft.com/office/drawing/2014/main" id="{6D7851B4-266D-51B7-597E-7949FD22F3D5}"/>
              </a:ext>
            </a:extLst>
          </p:cNvPr>
          <p:cNvSpPr txBox="1"/>
          <p:nvPr/>
        </p:nvSpPr>
        <p:spPr>
          <a:xfrm>
            <a:off x="71021" y="2891343"/>
            <a:ext cx="2290439" cy="1015663"/>
          </a:xfrm>
          <a:prstGeom prst="rect">
            <a:avLst/>
          </a:prstGeom>
          <a:noFill/>
        </p:spPr>
        <p:txBody>
          <a:bodyPr wrap="square" rtlCol="0">
            <a:spAutoFit/>
          </a:bodyPr>
          <a:lstStyle/>
          <a:p>
            <a:pPr algn="ctr"/>
            <a:r>
              <a:rPr lang="fr-FR" sz="2000" b="1"/>
              <a:t>Système de défense de la harpe électrique</a:t>
            </a:r>
          </a:p>
        </p:txBody>
      </p:sp>
    </p:spTree>
    <p:extLst>
      <p:ext uri="{BB962C8B-B14F-4D97-AF65-F5344CB8AC3E}">
        <p14:creationId xmlns:p14="http://schemas.microsoft.com/office/powerpoint/2010/main" val="56492047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87C393-16CF-E4C3-05C7-E79820CD08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0427" y="0"/>
            <a:ext cx="9419547" cy="6808559"/>
          </a:xfrm>
          <a:prstGeom prst="rect">
            <a:avLst/>
          </a:prstGeom>
        </p:spPr>
      </p:pic>
    </p:spTree>
    <p:extLst>
      <p:ext uri="{BB962C8B-B14F-4D97-AF65-F5344CB8AC3E}">
        <p14:creationId xmlns:p14="http://schemas.microsoft.com/office/powerpoint/2010/main" val="17501685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70BF60-EE32-C1E1-0F73-0155B2572A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0540" y="145438"/>
            <a:ext cx="11670920" cy="6567123"/>
          </a:xfrm>
          <a:prstGeom prst="rect">
            <a:avLst/>
          </a:prstGeom>
        </p:spPr>
      </p:pic>
    </p:spTree>
    <p:extLst>
      <p:ext uri="{BB962C8B-B14F-4D97-AF65-F5344CB8AC3E}">
        <p14:creationId xmlns:p14="http://schemas.microsoft.com/office/powerpoint/2010/main" val="247472365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20304B2-D6F3-EB47-D0AB-66F386492E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3137" y="138112"/>
            <a:ext cx="9872663" cy="6581775"/>
          </a:xfrm>
          <a:prstGeom prst="rect">
            <a:avLst/>
          </a:prstGeom>
        </p:spPr>
      </p:pic>
      <p:sp>
        <p:nvSpPr>
          <p:cNvPr id="3" name="ZoneTexte 2">
            <a:extLst>
              <a:ext uri="{FF2B5EF4-FFF2-40B4-BE49-F238E27FC236}">
                <a16:creationId xmlns:a16="http://schemas.microsoft.com/office/drawing/2014/main" id="{0E953E18-4F41-C289-6497-1BF6D9B2B14E}"/>
              </a:ext>
            </a:extLst>
          </p:cNvPr>
          <p:cNvSpPr txBox="1"/>
          <p:nvPr/>
        </p:nvSpPr>
        <p:spPr>
          <a:xfrm>
            <a:off x="0" y="1981200"/>
            <a:ext cx="2314575" cy="3046988"/>
          </a:xfrm>
          <a:prstGeom prst="rect">
            <a:avLst/>
          </a:prstGeom>
          <a:noFill/>
        </p:spPr>
        <p:txBody>
          <a:bodyPr wrap="square" rtlCol="0">
            <a:spAutoFit/>
          </a:bodyPr>
          <a:lstStyle/>
          <a:p>
            <a:pPr algn="ctr"/>
            <a:r>
              <a:rPr lang="fr-FR" sz="2400" b="1"/>
              <a:t>Importance de mette un bac de recueil des FA électrocutés pour en faire un comptage régulier</a:t>
            </a:r>
          </a:p>
        </p:txBody>
      </p:sp>
    </p:spTree>
    <p:extLst>
      <p:ext uri="{BB962C8B-B14F-4D97-AF65-F5344CB8AC3E}">
        <p14:creationId xmlns:p14="http://schemas.microsoft.com/office/powerpoint/2010/main" val="308619878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2C48096-677E-D47B-71DC-07434DA05A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672" y="0"/>
            <a:ext cx="4809744" cy="6858000"/>
          </a:xfrm>
          <a:prstGeom prst="rect">
            <a:avLst/>
          </a:prstGeom>
        </p:spPr>
      </p:pic>
      <p:pic>
        <p:nvPicPr>
          <p:cNvPr id="5" name="Image 4">
            <a:extLst>
              <a:ext uri="{FF2B5EF4-FFF2-40B4-BE49-F238E27FC236}">
                <a16:creationId xmlns:a16="http://schemas.microsoft.com/office/drawing/2014/main" id="{CB57120D-DD9B-D27C-E10F-53C36EFA85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32169" y="0"/>
            <a:ext cx="4964159" cy="6858000"/>
          </a:xfrm>
          <a:prstGeom prst="rect">
            <a:avLst/>
          </a:prstGeom>
        </p:spPr>
      </p:pic>
      <p:sp>
        <p:nvSpPr>
          <p:cNvPr id="6" name="ZoneTexte 5">
            <a:extLst>
              <a:ext uri="{FF2B5EF4-FFF2-40B4-BE49-F238E27FC236}">
                <a16:creationId xmlns:a16="http://schemas.microsoft.com/office/drawing/2014/main" id="{3E40422A-A0FB-C773-910A-0A7E771368FF}"/>
              </a:ext>
            </a:extLst>
          </p:cNvPr>
          <p:cNvSpPr txBox="1"/>
          <p:nvPr/>
        </p:nvSpPr>
        <p:spPr>
          <a:xfrm>
            <a:off x="4905416" y="1781175"/>
            <a:ext cx="2143084" cy="3108543"/>
          </a:xfrm>
          <a:prstGeom prst="rect">
            <a:avLst/>
          </a:prstGeom>
          <a:noFill/>
        </p:spPr>
        <p:txBody>
          <a:bodyPr wrap="square" rtlCol="0">
            <a:spAutoFit/>
          </a:bodyPr>
          <a:lstStyle/>
          <a:p>
            <a:pPr algn="ctr"/>
            <a:r>
              <a:rPr lang="fr-FR" sz="2800" b="1"/>
              <a:t>Piège pour fondatrices au printemps</a:t>
            </a:r>
          </a:p>
          <a:p>
            <a:pPr algn="ctr"/>
            <a:endParaRPr lang="fr-FR" sz="2800" b="1"/>
          </a:p>
          <a:p>
            <a:pPr algn="ctr"/>
            <a:r>
              <a:rPr lang="fr-FR" sz="2800" b="1"/>
              <a:t>Dit du </a:t>
            </a:r>
          </a:p>
          <a:p>
            <a:pPr algn="ctr"/>
            <a:r>
              <a:rPr lang="fr-FR" sz="2800" b="1"/>
              <a:t>« Ptit Piaf »</a:t>
            </a:r>
          </a:p>
        </p:txBody>
      </p:sp>
    </p:spTree>
    <p:extLst>
      <p:ext uri="{BB962C8B-B14F-4D97-AF65-F5344CB8AC3E}">
        <p14:creationId xmlns:p14="http://schemas.microsoft.com/office/powerpoint/2010/main" val="2458189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C9A28A-A60B-583F-4AE1-23BA8B2D7F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925" y="99115"/>
            <a:ext cx="11877675" cy="6654433"/>
          </a:xfrm>
          <a:prstGeom prst="rect">
            <a:avLst/>
          </a:prstGeom>
        </p:spPr>
      </p:pic>
    </p:spTree>
    <p:extLst>
      <p:ext uri="{BB962C8B-B14F-4D97-AF65-F5344CB8AC3E}">
        <p14:creationId xmlns:p14="http://schemas.microsoft.com/office/powerpoint/2010/main" val="37946647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2C39221-F702-DD10-634D-CF50DEEBFA8C}"/>
              </a:ext>
            </a:extLst>
          </p:cNvPr>
          <p:cNvSpPr txBox="1"/>
          <p:nvPr/>
        </p:nvSpPr>
        <p:spPr>
          <a:xfrm>
            <a:off x="328474" y="461639"/>
            <a:ext cx="11863526" cy="5632311"/>
          </a:xfrm>
          <a:prstGeom prst="rect">
            <a:avLst/>
          </a:prstGeom>
          <a:noFill/>
        </p:spPr>
        <p:txBody>
          <a:bodyPr wrap="square" rtlCol="0">
            <a:spAutoFit/>
          </a:bodyPr>
          <a:lstStyle/>
          <a:p>
            <a:r>
              <a:rPr lang="fr-FR" sz="3600" b="1"/>
              <a:t>Quand on parle de piégeage on doit considérer deux phases importantes :</a:t>
            </a:r>
          </a:p>
          <a:p>
            <a:endParaRPr lang="fr-FR" sz="3600" b="1"/>
          </a:p>
          <a:p>
            <a:endParaRPr lang="fr-FR" sz="3600" b="1"/>
          </a:p>
          <a:p>
            <a:r>
              <a:rPr lang="fr-FR" sz="3600" b="1"/>
              <a:t>1°)  le piégeage des fondatrices  selon les régions et le climat de  fin février à fin mai</a:t>
            </a:r>
          </a:p>
          <a:p>
            <a:endParaRPr lang="fr-FR" sz="3600" b="1"/>
          </a:p>
          <a:p>
            <a:endParaRPr lang="fr-FR" sz="3600" b="1"/>
          </a:p>
          <a:p>
            <a:r>
              <a:rPr lang="fr-FR" sz="3600" b="1"/>
              <a:t>2°) le piégeage de protection des ruchers  de juillet à Fin octobre</a:t>
            </a:r>
          </a:p>
        </p:txBody>
      </p:sp>
    </p:spTree>
    <p:extLst>
      <p:ext uri="{BB962C8B-B14F-4D97-AF65-F5344CB8AC3E}">
        <p14:creationId xmlns:p14="http://schemas.microsoft.com/office/powerpoint/2010/main" val="37779403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4E4F94-8FF9-DF74-8181-290D0405511C}"/>
              </a:ext>
            </a:extLst>
          </p:cNvPr>
          <p:cNvSpPr>
            <a:spLocks noGrp="1"/>
          </p:cNvSpPr>
          <p:nvPr>
            <p:ph type="title"/>
          </p:nvPr>
        </p:nvSpPr>
        <p:spPr>
          <a:xfrm>
            <a:off x="838200" y="18256"/>
            <a:ext cx="10515600" cy="662782"/>
          </a:xfrm>
        </p:spPr>
        <p:txBody>
          <a:bodyPr>
            <a:normAutofit fontScale="90000"/>
          </a:bodyPr>
          <a:lstStyle/>
          <a:p>
            <a:pPr algn="ctr"/>
            <a:r>
              <a:rPr lang="fr-FR" b="1"/>
              <a:t>LE PIÉGEAGE DES FONDATRICES (1)</a:t>
            </a:r>
          </a:p>
        </p:txBody>
      </p:sp>
      <p:sp>
        <p:nvSpPr>
          <p:cNvPr id="3" name="Espace réservé du contenu 2">
            <a:extLst>
              <a:ext uri="{FF2B5EF4-FFF2-40B4-BE49-F238E27FC236}">
                <a16:creationId xmlns:a16="http://schemas.microsoft.com/office/drawing/2014/main" id="{77356C79-302D-F32C-4841-70C90B073103}"/>
              </a:ext>
            </a:extLst>
          </p:cNvPr>
          <p:cNvSpPr>
            <a:spLocks noGrp="1"/>
          </p:cNvSpPr>
          <p:nvPr>
            <p:ph idx="1"/>
          </p:nvPr>
        </p:nvSpPr>
        <p:spPr>
          <a:xfrm>
            <a:off x="503438" y="1296140"/>
            <a:ext cx="11185124" cy="5156031"/>
          </a:xfrm>
        </p:spPr>
        <p:txBody>
          <a:bodyPr/>
          <a:lstStyle/>
          <a:p>
            <a:pPr marL="0" indent="0">
              <a:buNone/>
            </a:pPr>
            <a:r>
              <a:rPr lang="fr-FR" b="1"/>
              <a:t>En éliminant une reine de FA fécondée à l’automne à sa sortie d’hivernage on élimine sa capacité de créer </a:t>
            </a:r>
            <a:r>
              <a:rPr lang="fr-FR" b="1" i="1"/>
              <a:t>un nid primaire </a:t>
            </a:r>
            <a:r>
              <a:rPr lang="fr-FR" b="1"/>
              <a:t>et d’empêcher la création de futures colonies ( </a:t>
            </a:r>
            <a:r>
              <a:rPr lang="fr-FR" b="1" i="1"/>
              <a:t>nid secondaire</a:t>
            </a:r>
            <a:r>
              <a:rPr lang="fr-FR" b="1"/>
              <a:t>)</a:t>
            </a:r>
          </a:p>
          <a:p>
            <a:pPr marL="0" indent="0">
              <a:buNone/>
            </a:pPr>
            <a:r>
              <a:rPr lang="fr-FR" b="1"/>
              <a:t>Selon le climat et les régions cette sortie d’hivernage peut intervenir dès février  si les températures sont stables sur plusieurs jours d’affilée  et supérieur  à 13 °.</a:t>
            </a:r>
          </a:p>
          <a:p>
            <a:pPr marL="0" indent="0">
              <a:buNone/>
            </a:pPr>
            <a:r>
              <a:rPr lang="fr-FR" b="1"/>
              <a:t>Pour créer son nid primaire et nourrir ses premières larves la fondatrice va rechercher du sucre. C’est pourquoi le piégeage à base de sirops sucrés et de malt  (Bières) est  efficace.</a:t>
            </a:r>
          </a:p>
          <a:p>
            <a:pPr marL="0" indent="0">
              <a:buNone/>
            </a:pPr>
            <a:r>
              <a:rPr lang="fr-FR" b="1"/>
              <a:t>Une fondatrice piégée qui ne retourne pas à son nid primaire c’est la mort des larves et donc  condamne la création de nouvelles colonies</a:t>
            </a:r>
          </a:p>
          <a:p>
            <a:pPr marL="0" indent="0">
              <a:buNone/>
            </a:pPr>
            <a:endParaRPr lang="fr-FR" b="1"/>
          </a:p>
          <a:p>
            <a:pPr marL="0" indent="0">
              <a:buNone/>
            </a:pPr>
            <a:endParaRPr lang="fr-FR" b="1"/>
          </a:p>
        </p:txBody>
      </p:sp>
    </p:spTree>
    <p:extLst>
      <p:ext uri="{BB962C8B-B14F-4D97-AF65-F5344CB8AC3E}">
        <p14:creationId xmlns:p14="http://schemas.microsoft.com/office/powerpoint/2010/main" val="35671533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C8AB-BAA3-63AA-C245-C6E339E105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1794E9-BA28-7FFA-C3AA-1080E7B60AC6}"/>
              </a:ext>
            </a:extLst>
          </p:cNvPr>
          <p:cNvSpPr>
            <a:spLocks noGrp="1"/>
          </p:cNvSpPr>
          <p:nvPr>
            <p:ph type="title"/>
          </p:nvPr>
        </p:nvSpPr>
        <p:spPr>
          <a:xfrm>
            <a:off x="838200" y="18256"/>
            <a:ext cx="10515600" cy="662782"/>
          </a:xfrm>
        </p:spPr>
        <p:txBody>
          <a:bodyPr>
            <a:normAutofit fontScale="90000"/>
          </a:bodyPr>
          <a:lstStyle/>
          <a:p>
            <a:pPr algn="ctr"/>
            <a:r>
              <a:rPr lang="fr-FR" b="1"/>
              <a:t>LE PIÉGEAGE DES FONDATRICES (2)</a:t>
            </a:r>
          </a:p>
        </p:txBody>
      </p:sp>
      <p:sp>
        <p:nvSpPr>
          <p:cNvPr id="3" name="Espace réservé du contenu 2">
            <a:extLst>
              <a:ext uri="{FF2B5EF4-FFF2-40B4-BE49-F238E27FC236}">
                <a16:creationId xmlns:a16="http://schemas.microsoft.com/office/drawing/2014/main" id="{CF4BD44A-9052-44B8-48A2-261584B12B8E}"/>
              </a:ext>
            </a:extLst>
          </p:cNvPr>
          <p:cNvSpPr>
            <a:spLocks noGrp="1"/>
          </p:cNvSpPr>
          <p:nvPr>
            <p:ph idx="1"/>
          </p:nvPr>
        </p:nvSpPr>
        <p:spPr>
          <a:xfrm>
            <a:off x="186430" y="1258086"/>
            <a:ext cx="11638625" cy="5495925"/>
          </a:xfrm>
        </p:spPr>
        <p:txBody>
          <a:bodyPr>
            <a:normAutofit fontScale="92500" lnSpcReduction="20000"/>
          </a:bodyPr>
          <a:lstStyle/>
          <a:p>
            <a:pPr marL="0" indent="0" algn="just">
              <a:buNone/>
            </a:pPr>
            <a:r>
              <a:rPr lang="fr-FR" b="1"/>
              <a:t>Ce que l’on cherche à faire c’est limiter la prolifération du FA mais pas d’éliminer tous les autres insectes qui ont un rôle à jouer dans la biodiversité. Car plus il y a d’insectes plus il y a de proies pour le FA et il pourra étendre et répartir sa prédation  sur un plus grand nombre d’insectes sinon il se rabâtera sur les abeilles et affaiblir grandement les colonies des ruches.</a:t>
            </a:r>
          </a:p>
          <a:p>
            <a:pPr marL="0" indent="0" algn="just">
              <a:buNone/>
            </a:pPr>
            <a:endParaRPr lang="fr-FR" b="1"/>
          </a:p>
          <a:p>
            <a:pPr marL="0" indent="0" algn="just">
              <a:buNone/>
            </a:pPr>
            <a:r>
              <a:rPr lang="fr-FR" b="1"/>
              <a:t>Cela passe donc par l’emploi de piège sélectif c’est-à-dire que les insectes autres que le FA, doivent pouvoir sortir vivants du piège s’ils y sont rentrés attirés par les émanations sucrées, Papillons, Osmies, Mouches, Guêpes… Le frelon dit Européen ou disons autochtone (Vespas Crabo) lui ne doit pas pouvoir rentrer dans le piège, il a son rôle à jouer dans la régulation d’autres insectes comme les guêpes par exemple. Un orifice d’accès du piège de 8 mm de diamètre empêche l’accès au frelon européen.</a:t>
            </a:r>
          </a:p>
          <a:p>
            <a:pPr marL="0" indent="0" algn="just">
              <a:buNone/>
            </a:pPr>
            <a:endParaRPr lang="fr-FR" b="1"/>
          </a:p>
          <a:p>
            <a:pPr marL="0" indent="0" algn="just">
              <a:buNone/>
            </a:pPr>
            <a:r>
              <a:rPr lang="fr-FR" b="1"/>
              <a:t>L’emploi de pièges dit sélectifs est  une priorité.</a:t>
            </a:r>
          </a:p>
        </p:txBody>
      </p:sp>
    </p:spTree>
    <p:extLst>
      <p:ext uri="{BB962C8B-B14F-4D97-AF65-F5344CB8AC3E}">
        <p14:creationId xmlns:p14="http://schemas.microsoft.com/office/powerpoint/2010/main" val="304875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6FEC77-BBBA-1363-A82B-CE171A73CA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13" y="40976"/>
            <a:ext cx="11911212" cy="6693200"/>
          </a:xfrm>
          <a:prstGeom prst="rect">
            <a:avLst/>
          </a:prstGeom>
        </p:spPr>
      </p:pic>
    </p:spTree>
    <p:extLst>
      <p:ext uri="{BB962C8B-B14F-4D97-AF65-F5344CB8AC3E}">
        <p14:creationId xmlns:p14="http://schemas.microsoft.com/office/powerpoint/2010/main" val="19998707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452B71-A71C-2449-4A5B-3B8AEA662D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1859047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40316_003014">
            <a:hlinkClick r:id="" action="ppaction://media"/>
            <a:extLst>
              <a:ext uri="{FF2B5EF4-FFF2-40B4-BE49-F238E27FC236}">
                <a16:creationId xmlns:a16="http://schemas.microsoft.com/office/drawing/2014/main" id="{65819B47-BA69-DC01-2A03-4CE0040274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0371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36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58C8D3-F62A-8726-D05A-07D33DB36410}"/>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02704" y="77028"/>
            <a:ext cx="11941346" cy="6704772"/>
          </a:xfrm>
          <a:prstGeom prst="rect">
            <a:avLst/>
          </a:prstGeom>
        </p:spPr>
      </p:pic>
    </p:spTree>
    <p:extLst>
      <p:ext uri="{BB962C8B-B14F-4D97-AF65-F5344CB8AC3E}">
        <p14:creationId xmlns:p14="http://schemas.microsoft.com/office/powerpoint/2010/main" val="322457496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23085D3-AD79-1073-9599-B16CBABCCA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912" y="66675"/>
            <a:ext cx="11982135" cy="6705599"/>
          </a:xfrm>
          <a:prstGeom prst="rect">
            <a:avLst/>
          </a:prstGeom>
        </p:spPr>
      </p:pic>
      <p:sp>
        <p:nvSpPr>
          <p:cNvPr id="3" name="ZoneTexte 2">
            <a:extLst>
              <a:ext uri="{FF2B5EF4-FFF2-40B4-BE49-F238E27FC236}">
                <a16:creationId xmlns:a16="http://schemas.microsoft.com/office/drawing/2014/main" id="{E653EBD2-DD3D-BD88-BB3C-C4A1ED7D6928}"/>
              </a:ext>
            </a:extLst>
          </p:cNvPr>
          <p:cNvSpPr txBox="1"/>
          <p:nvPr/>
        </p:nvSpPr>
        <p:spPr>
          <a:xfrm>
            <a:off x="976544" y="6402942"/>
            <a:ext cx="10493405" cy="369332"/>
          </a:xfrm>
          <a:prstGeom prst="rect">
            <a:avLst/>
          </a:prstGeom>
          <a:solidFill>
            <a:srgbClr val="FFC000"/>
          </a:solidFill>
        </p:spPr>
        <p:txBody>
          <a:bodyPr wrap="square" rtlCol="0">
            <a:spAutoFit/>
          </a:bodyPr>
          <a:lstStyle/>
          <a:p>
            <a:pPr algn="ctr"/>
            <a:r>
              <a:rPr lang="fr-FR" b="1">
                <a:solidFill>
                  <a:schemeClr val="bg1"/>
                </a:solidFill>
              </a:rPr>
              <a:t>Prévenir la mairie d’ ETERNOZ et son référent via le 03.81.86.50.42 ou </a:t>
            </a:r>
            <a:r>
              <a:rPr lang="fr-FR" b="1">
                <a:solidFill>
                  <a:srgbClr val="0070C0"/>
                </a:solidFill>
              </a:rPr>
              <a:t>mairie.eternoz@wanadoo.fr</a:t>
            </a:r>
          </a:p>
        </p:txBody>
      </p:sp>
    </p:spTree>
    <p:extLst>
      <p:ext uri="{BB962C8B-B14F-4D97-AF65-F5344CB8AC3E}">
        <p14:creationId xmlns:p14="http://schemas.microsoft.com/office/powerpoint/2010/main" val="166540348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5B5CC4C-4326-E7C9-AECC-A7BBF1263642}"/>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61924" y="89523"/>
            <a:ext cx="11915775" cy="6652365"/>
          </a:xfrm>
          <a:prstGeom prst="rect">
            <a:avLst/>
          </a:prstGeom>
        </p:spPr>
      </p:pic>
    </p:spTree>
    <p:extLst>
      <p:ext uri="{BB962C8B-B14F-4D97-AF65-F5344CB8AC3E}">
        <p14:creationId xmlns:p14="http://schemas.microsoft.com/office/powerpoint/2010/main" val="340547350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4041C0-ED7E-7099-14A2-81BCDDE18D9B}"/>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638175" y="208276"/>
            <a:ext cx="11815026" cy="6649724"/>
          </a:xfrm>
          <a:prstGeom prst="rect">
            <a:avLst/>
          </a:prstGeom>
        </p:spPr>
      </p:pic>
    </p:spTree>
    <p:extLst>
      <p:ext uri="{BB962C8B-B14F-4D97-AF65-F5344CB8AC3E}">
        <p14:creationId xmlns:p14="http://schemas.microsoft.com/office/powerpoint/2010/main" val="242213776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43B6000-12E4-6F1C-0F6D-12C63A050515}"/>
              </a:ext>
            </a:extLst>
          </p:cNvPr>
          <p:cNvPicPr>
            <a:picLocks noChangeAsp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133350" y="91065"/>
            <a:ext cx="11906249" cy="6686569"/>
          </a:xfrm>
          <a:prstGeom prst="rect">
            <a:avLst/>
          </a:prstGeom>
        </p:spPr>
      </p:pic>
      <p:sp>
        <p:nvSpPr>
          <p:cNvPr id="2" name="ZoneTexte 1">
            <a:extLst>
              <a:ext uri="{FF2B5EF4-FFF2-40B4-BE49-F238E27FC236}">
                <a16:creationId xmlns:a16="http://schemas.microsoft.com/office/drawing/2014/main" id="{64C8B3CF-1A1E-F349-12D1-D82C43726F2E}"/>
              </a:ext>
            </a:extLst>
          </p:cNvPr>
          <p:cNvSpPr txBox="1"/>
          <p:nvPr>
            <p:custDataLst>
              <p:tags r:id="rId2"/>
            </p:custDataLst>
          </p:nvPr>
        </p:nvSpPr>
        <p:spPr>
          <a:xfrm>
            <a:off x="7962900" y="5200650"/>
            <a:ext cx="3542560" cy="369332"/>
          </a:xfrm>
          <a:prstGeom prst="rect">
            <a:avLst/>
          </a:prstGeom>
          <a:noFill/>
        </p:spPr>
        <p:txBody>
          <a:bodyPr wrap="square" rtlCol="0">
            <a:spAutoFit/>
          </a:bodyPr>
          <a:lstStyle/>
          <a:p>
            <a:pPr algn="ctr"/>
            <a:r>
              <a:rPr lang="fr-FR" b="1">
                <a:solidFill>
                  <a:schemeClr val="bg1"/>
                </a:solidFill>
              </a:rPr>
              <a:t>Coût en magasin environ 65 €</a:t>
            </a:r>
          </a:p>
        </p:txBody>
      </p:sp>
      <p:sp>
        <p:nvSpPr>
          <p:cNvPr id="4" name="ZoneTexte 3">
            <a:extLst>
              <a:ext uri="{FF2B5EF4-FFF2-40B4-BE49-F238E27FC236}">
                <a16:creationId xmlns:a16="http://schemas.microsoft.com/office/drawing/2014/main" id="{974CC789-32AE-94C6-B9C2-8A376168C84C}"/>
              </a:ext>
            </a:extLst>
          </p:cNvPr>
          <p:cNvSpPr txBox="1"/>
          <p:nvPr>
            <p:custDataLst>
              <p:tags r:id="rId3"/>
            </p:custDataLst>
          </p:nvPr>
        </p:nvSpPr>
        <p:spPr>
          <a:xfrm>
            <a:off x="7394729" y="468852"/>
            <a:ext cx="4039710" cy="923330"/>
          </a:xfrm>
          <a:prstGeom prst="rect">
            <a:avLst/>
          </a:prstGeom>
          <a:noFill/>
        </p:spPr>
        <p:txBody>
          <a:bodyPr wrap="square" rtlCol="0">
            <a:spAutoFit/>
          </a:bodyPr>
          <a:lstStyle/>
          <a:p>
            <a:pPr algn="ctr"/>
            <a:r>
              <a:rPr lang="fr-FR" b="1">
                <a:solidFill>
                  <a:schemeClr val="bg1"/>
                </a:solidFill>
              </a:rPr>
              <a:t>La couleur rouge attire la FA</a:t>
            </a:r>
          </a:p>
          <a:p>
            <a:pPr algn="ctr"/>
            <a:r>
              <a:rPr lang="fr-FR" b="1">
                <a:solidFill>
                  <a:schemeClr val="bg1"/>
                </a:solidFill>
              </a:rPr>
              <a:t>Privilégiez cette couleur pour vos pièges</a:t>
            </a:r>
          </a:p>
        </p:txBody>
      </p:sp>
    </p:spTree>
    <p:extLst>
      <p:ext uri="{BB962C8B-B14F-4D97-AF65-F5344CB8AC3E}">
        <p14:creationId xmlns:p14="http://schemas.microsoft.com/office/powerpoint/2010/main" val="290875600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6EA1E6-F041-7062-3CBC-6BF6C7D5ADFE}"/>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37435" y="88777"/>
            <a:ext cx="11909214" cy="6676007"/>
          </a:xfrm>
          <a:prstGeom prst="rect">
            <a:avLst/>
          </a:prstGeom>
        </p:spPr>
      </p:pic>
    </p:spTree>
    <p:extLst>
      <p:ext uri="{BB962C8B-B14F-4D97-AF65-F5344CB8AC3E}">
        <p14:creationId xmlns:p14="http://schemas.microsoft.com/office/powerpoint/2010/main" val="40561532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7DCC3C-8438-26F8-3AAC-8F67998E7D47}"/>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50903" y="80333"/>
            <a:ext cx="11869695" cy="6672891"/>
          </a:xfrm>
          <a:prstGeom prst="rect">
            <a:avLst/>
          </a:prstGeom>
        </p:spPr>
      </p:pic>
    </p:spTree>
    <p:extLst>
      <p:ext uri="{BB962C8B-B14F-4D97-AF65-F5344CB8AC3E}">
        <p14:creationId xmlns:p14="http://schemas.microsoft.com/office/powerpoint/2010/main" val="13880380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1A5546-B939-8920-084A-1CD0ACCBC539}"/>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59854" y="120512"/>
            <a:ext cx="12065666" cy="6737488"/>
          </a:xfrm>
          <a:prstGeom prst="rect">
            <a:avLst/>
          </a:prstGeom>
        </p:spPr>
      </p:pic>
    </p:spTree>
    <p:extLst>
      <p:ext uri="{BB962C8B-B14F-4D97-AF65-F5344CB8AC3E}">
        <p14:creationId xmlns:p14="http://schemas.microsoft.com/office/powerpoint/2010/main" val="13728102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844DE3F-2743-27AC-EE68-32DACC00DE29}"/>
              </a:ext>
            </a:extLst>
          </p:cNvPr>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276225" y="86346"/>
            <a:ext cx="12468225" cy="6685308"/>
          </a:xfrm>
          <a:prstGeom prst="rect">
            <a:avLst/>
          </a:prstGeom>
        </p:spPr>
      </p:pic>
      <p:sp>
        <p:nvSpPr>
          <p:cNvPr id="4" name="ZoneTexte 3">
            <a:extLst>
              <a:ext uri="{FF2B5EF4-FFF2-40B4-BE49-F238E27FC236}">
                <a16:creationId xmlns:a16="http://schemas.microsoft.com/office/drawing/2014/main" id="{B9150111-75DF-147D-E2A6-2C8D74C51344}"/>
              </a:ext>
            </a:extLst>
          </p:cNvPr>
          <p:cNvSpPr txBox="1"/>
          <p:nvPr>
            <p:custDataLst>
              <p:tags r:id="rId2"/>
            </p:custDataLst>
          </p:nvPr>
        </p:nvSpPr>
        <p:spPr>
          <a:xfrm>
            <a:off x="0" y="1276350"/>
            <a:ext cx="2286000" cy="4062651"/>
          </a:xfrm>
          <a:prstGeom prst="rect">
            <a:avLst/>
          </a:prstGeom>
          <a:noFill/>
        </p:spPr>
        <p:txBody>
          <a:bodyPr wrap="square" rtlCol="0">
            <a:spAutoFit/>
          </a:bodyPr>
          <a:lstStyle/>
          <a:p>
            <a:pPr algn="ctr"/>
            <a:r>
              <a:rPr lang="fr-FR" sz="2400" b="1">
                <a:solidFill>
                  <a:srgbClr val="FFFF00"/>
                </a:solidFill>
              </a:rPr>
              <a:t>ATTENTION !</a:t>
            </a:r>
          </a:p>
          <a:p>
            <a:endParaRPr lang="fr-FR"/>
          </a:p>
          <a:p>
            <a:r>
              <a:rPr lang="fr-FR"/>
              <a:t>Une vareuse standard d’apiculteur n’est pas recommandée pour approcher une colonie de FA !</a:t>
            </a:r>
          </a:p>
          <a:p>
            <a:endParaRPr lang="fr-FR"/>
          </a:p>
          <a:p>
            <a:r>
              <a:rPr lang="fr-FR"/>
              <a:t>Il faut une tenue spéciale, renforcée,  épaisseur &amp; lame métallique en sandwich,</a:t>
            </a:r>
          </a:p>
        </p:txBody>
      </p:sp>
    </p:spTree>
    <p:extLst>
      <p:ext uri="{BB962C8B-B14F-4D97-AF65-F5344CB8AC3E}">
        <p14:creationId xmlns:p14="http://schemas.microsoft.com/office/powerpoint/2010/main" val="35819654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27E3A6-C1F0-3A4C-F05E-2C1EF26AB5B9}"/>
              </a:ext>
            </a:extLst>
          </p:cNvPr>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4" name="ZoneTexte 3">
            <a:extLst>
              <a:ext uri="{FF2B5EF4-FFF2-40B4-BE49-F238E27FC236}">
                <a16:creationId xmlns:a16="http://schemas.microsoft.com/office/drawing/2014/main" id="{40D390DB-8A90-95E5-9A45-490B8ED854A5}"/>
              </a:ext>
            </a:extLst>
          </p:cNvPr>
          <p:cNvSpPr txBox="1"/>
          <p:nvPr>
            <p:custDataLst>
              <p:tags r:id="rId2"/>
            </p:custDataLst>
          </p:nvPr>
        </p:nvSpPr>
        <p:spPr>
          <a:xfrm>
            <a:off x="5814875" y="497435"/>
            <a:ext cx="6241002" cy="5170646"/>
          </a:xfrm>
          <a:prstGeom prst="rect">
            <a:avLst/>
          </a:prstGeom>
          <a:solidFill>
            <a:schemeClr val="accent1">
              <a:lumMod val="20000"/>
              <a:lumOff val="80000"/>
            </a:schemeClr>
          </a:solidFill>
        </p:spPr>
        <p:txBody>
          <a:bodyPr wrap="square">
            <a:spAutoFit/>
          </a:bodyPr>
          <a:lstStyle/>
          <a:p>
            <a:pPr algn="just"/>
            <a:r>
              <a:rPr lang="fr-FR" b="1">
                <a:solidFill>
                  <a:schemeClr val="bg1"/>
                </a:solidFill>
              </a:rPr>
              <a:t>Combinaison professionnelle spéciale frelons asiatiques et guêpes</a:t>
            </a:r>
          </a:p>
          <a:p>
            <a:pPr algn="just"/>
            <a:r>
              <a:rPr lang="fr-FR" sz="2400" b="1">
                <a:solidFill>
                  <a:schemeClr val="bg1"/>
                </a:solidFill>
              </a:rPr>
              <a:t>589,00 € TTC</a:t>
            </a:r>
          </a:p>
          <a:p>
            <a:pPr algn="just"/>
            <a:endParaRPr lang="fr-FR" b="1">
              <a:solidFill>
                <a:schemeClr val="bg1"/>
              </a:solidFill>
            </a:endParaRPr>
          </a:p>
          <a:p>
            <a:pPr algn="just"/>
            <a:r>
              <a:rPr lang="fr-FR" b="1">
                <a:solidFill>
                  <a:schemeClr val="bg1"/>
                </a:solidFill>
              </a:rPr>
              <a:t>Combinaison de protection spéciale frelons asiatiques spécialement conçue pour le traitement et le retrait des nids de frelons asiatiques et autres insectes piqueurs (guêpes,...), nécessitant une protection maximale.</a:t>
            </a:r>
          </a:p>
          <a:p>
            <a:pPr algn="just"/>
            <a:endParaRPr lang="fr-FR" b="1">
              <a:solidFill>
                <a:schemeClr val="bg1"/>
              </a:solidFill>
            </a:endParaRPr>
          </a:p>
          <a:p>
            <a:pPr algn="just"/>
            <a:r>
              <a:rPr lang="fr-FR" b="1">
                <a:solidFill>
                  <a:schemeClr val="bg1"/>
                </a:solidFill>
              </a:rPr>
              <a:t>Cette combinaison de protection est un Équipement de Protection Individuelle (EPI) couvrant des risques de catégorie 2 et répondant aux exigences essentielles de santé et de sécurité de la Directive 89/686/CEE. Elle offre une protection complète du corps contre les risques de piqûres par des insectes volants à dard, de type guêpes, frelons ou frelons asiatiques. Elle est destinée à être utilisée exclusivement par des professionnels experts intervenant dans la destruction des nids..</a:t>
            </a:r>
          </a:p>
        </p:txBody>
      </p:sp>
    </p:spTree>
    <p:extLst>
      <p:ext uri="{BB962C8B-B14F-4D97-AF65-F5344CB8AC3E}">
        <p14:creationId xmlns:p14="http://schemas.microsoft.com/office/powerpoint/2010/main" val="277682519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A4DEB61-01CE-BFE0-074D-5E9F3DD40497}"/>
              </a:ext>
            </a:extLst>
          </p:cNvPr>
          <p:cNvSpPr txBox="1"/>
          <p:nvPr>
            <p:custDataLst>
              <p:tags r:id="rId1"/>
            </p:custDataLst>
          </p:nvPr>
        </p:nvSpPr>
        <p:spPr>
          <a:xfrm>
            <a:off x="2814221" y="1"/>
            <a:ext cx="9195787" cy="2308324"/>
          </a:xfrm>
          <a:prstGeom prst="rect">
            <a:avLst/>
          </a:prstGeom>
          <a:noFill/>
        </p:spPr>
        <p:txBody>
          <a:bodyPr wrap="square">
            <a:spAutoFit/>
          </a:bodyPr>
          <a:lstStyle/>
          <a:p>
            <a:pPr algn="just"/>
            <a:r>
              <a:rPr lang="fr-FR" b="1"/>
              <a:t>Combinaison anti-abeilles, anti-guêpes, anti-frelons – EURO3</a:t>
            </a:r>
          </a:p>
          <a:p>
            <a:pPr algn="just"/>
            <a:r>
              <a:rPr lang="fr-FR" b="1"/>
              <a:t>Équipement conçu pour résister aux piqûres d’insectes: – Abeilles / Guêpes / Frelons Combinaison complète professionnelle protection tête/corps/mains en tissu imperméable PVC intérieur doublé 100% coton, conçue pour résister aux piqûres d’insectes et aux hyménoptères (abeilles, guêpes, frelons,..)</a:t>
            </a:r>
          </a:p>
          <a:p>
            <a:pPr algn="just"/>
            <a:r>
              <a:rPr lang="fr-FR" b="1"/>
              <a:t>Normes Conformité : EN 420, EN 388, EN 340, EN 397 Testée selon EN 863 : Vêtements de protection – Propriétés mécaniques – Méthode d’essai : résistance à la perforation</a:t>
            </a:r>
          </a:p>
          <a:p>
            <a:pPr algn="just"/>
            <a:r>
              <a:rPr lang="fr-FR" b="1"/>
              <a:t>Grammage de tissu : 540 gr/m² – Épaisseur: 0,62 mm</a:t>
            </a:r>
          </a:p>
        </p:txBody>
      </p:sp>
      <p:sp>
        <p:nvSpPr>
          <p:cNvPr id="6" name="ZoneTexte 5">
            <a:extLst>
              <a:ext uri="{FF2B5EF4-FFF2-40B4-BE49-F238E27FC236}">
                <a16:creationId xmlns:a16="http://schemas.microsoft.com/office/drawing/2014/main" id="{72FD5ABF-24FF-7499-D452-599C154BF429}"/>
              </a:ext>
            </a:extLst>
          </p:cNvPr>
          <p:cNvSpPr txBox="1"/>
          <p:nvPr>
            <p:custDataLst>
              <p:tags r:id="rId2"/>
            </p:custDataLst>
          </p:nvPr>
        </p:nvSpPr>
        <p:spPr>
          <a:xfrm>
            <a:off x="2814221" y="2308326"/>
            <a:ext cx="8828535" cy="6478697"/>
          </a:xfrm>
          <a:prstGeom prst="rect">
            <a:avLst/>
          </a:prstGeom>
          <a:noFill/>
        </p:spPr>
        <p:txBody>
          <a:bodyPr wrap="square">
            <a:spAutoFit/>
          </a:bodyPr>
          <a:lstStyle/>
          <a:p>
            <a:r>
              <a:rPr lang="fr-FR" b="1"/>
              <a:t>Descriptif technique</a:t>
            </a:r>
          </a:p>
          <a:p>
            <a:r>
              <a:rPr lang="fr-FR" b="1"/>
              <a:t>Testée selon EN 863 : Vêtements de protection – Propriétés mécaniques – Méthode d’essai : résistance à la perforation.</a:t>
            </a:r>
          </a:p>
          <a:p>
            <a:r>
              <a:rPr lang="fr-FR" b="1"/>
              <a:t>Le test de pénétration a été effectué à l’aide d’une aiguille dont les dimensions permettent de simuler la piqûre d’un insecte, en poussant l’aiguille avec le double de la force produite par un frelon. Le choix de la couleur jaune a été fait parce qu’elle est capable de garantir une absorption thermique plus faible et une action répulsive.</a:t>
            </a:r>
          </a:p>
          <a:p>
            <a:endParaRPr lang="fr-FR" sz="700" b="1"/>
          </a:p>
          <a:p>
            <a:r>
              <a:rPr lang="fr-FR" b="1"/>
              <a:t>Tenue de protection anti-perforations anti piqûres – avec casque intégré + lunettes anti-projection</a:t>
            </a:r>
          </a:p>
          <a:p>
            <a:r>
              <a:rPr lang="fr-FR" b="1"/>
              <a:t>Modèle EURO3 – vision 180°</a:t>
            </a:r>
          </a:p>
          <a:p>
            <a:r>
              <a:rPr lang="fr-FR" b="1"/>
              <a:t>Caractéristiques :</a:t>
            </a:r>
          </a:p>
          <a:p>
            <a:endParaRPr lang="fr-FR" sz="100" b="1"/>
          </a:p>
          <a:p>
            <a:r>
              <a:rPr lang="fr-FR" b="1"/>
              <a:t>Tissu doublé Imperméable, résistant aux produits chimique</a:t>
            </a:r>
          </a:p>
          <a:p>
            <a:r>
              <a:rPr lang="fr-FR" b="1"/>
              <a:t>Fermeture à glissière sous rabat à Velcro ® FR</a:t>
            </a:r>
          </a:p>
          <a:p>
            <a:r>
              <a:rPr lang="fr-FR" b="1"/>
              <a:t>Capuche type heaume fixe avec casque de protection jaune inclus Norme EN 397  _ ajustable à chaque tête</a:t>
            </a:r>
          </a:p>
          <a:p>
            <a:r>
              <a:rPr lang="fr-FR" b="1"/>
              <a:t>Visière amovible grillagée en métal souple avec champs de vision à 180°, amovible par Velcros latéraux  + Fermeture à glissière haute et basse – lunettes de protection EN166 compatible avec lunettes de vue</a:t>
            </a:r>
          </a:p>
          <a:p>
            <a:r>
              <a:rPr lang="fr-FR" b="1"/>
              <a:t>Gants amovible par Velcro ® FR (EN 420 + EN 388 + EN 374)</a:t>
            </a:r>
          </a:p>
          <a:p>
            <a:r>
              <a:rPr lang="fr-FR" b="1"/>
              <a:t>Poids de la tenue 4.5kg</a:t>
            </a:r>
          </a:p>
          <a:p>
            <a:r>
              <a:rPr lang="fr-FR" b="1"/>
              <a:t>Coloris JAUNE</a:t>
            </a:r>
          </a:p>
        </p:txBody>
      </p:sp>
      <p:pic>
        <p:nvPicPr>
          <p:cNvPr id="8" name="Image 7">
            <a:extLst>
              <a:ext uri="{FF2B5EF4-FFF2-40B4-BE49-F238E27FC236}">
                <a16:creationId xmlns:a16="http://schemas.microsoft.com/office/drawing/2014/main" id="{307531DD-4E6D-83BF-6DFF-951D2340B63C}"/>
              </a:ext>
            </a:extLst>
          </p:cNvPr>
          <p:cNvPicPr>
            <a:picLocks noChangeAspect="1"/>
          </p:cNvPicPr>
          <p:nvPr>
            <p:custDataLst>
              <p:tags r:id="rId3"/>
            </p:custDataLst>
          </p:nvPr>
        </p:nvPicPr>
        <p:blipFill>
          <a:blip r:embed="rId5"/>
          <a:stretch>
            <a:fillRect/>
          </a:stretch>
        </p:blipFill>
        <p:spPr>
          <a:xfrm>
            <a:off x="114380" y="109330"/>
            <a:ext cx="2623930" cy="6639339"/>
          </a:xfrm>
          <a:prstGeom prst="rect">
            <a:avLst/>
          </a:prstGeom>
        </p:spPr>
      </p:pic>
    </p:spTree>
    <p:extLst>
      <p:ext uri="{BB962C8B-B14F-4D97-AF65-F5344CB8AC3E}">
        <p14:creationId xmlns:p14="http://schemas.microsoft.com/office/powerpoint/2010/main" val="2535257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01955F1-A938-C75A-1BA3-ABCF105193D3}"/>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66373" y="76762"/>
            <a:ext cx="12186024" cy="6781238"/>
          </a:xfrm>
          <a:prstGeom prst="rect">
            <a:avLst/>
          </a:prstGeom>
        </p:spPr>
      </p:pic>
    </p:spTree>
    <p:extLst>
      <p:ext uri="{BB962C8B-B14F-4D97-AF65-F5344CB8AC3E}">
        <p14:creationId xmlns:p14="http://schemas.microsoft.com/office/powerpoint/2010/main" val="41174621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EE9B1E7-0CFD-3F44-67F7-E07683A359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540" y="108847"/>
            <a:ext cx="11776920" cy="6640306"/>
          </a:xfrm>
          <a:prstGeom prst="rect">
            <a:avLst/>
          </a:prstGeom>
        </p:spPr>
      </p:pic>
    </p:spTree>
    <p:extLst>
      <p:ext uri="{BB962C8B-B14F-4D97-AF65-F5344CB8AC3E}">
        <p14:creationId xmlns:p14="http://schemas.microsoft.com/office/powerpoint/2010/main" val="238070433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6BEE3-532F-4A25-D097-60F712506A7E}"/>
              </a:ext>
            </a:extLst>
          </p:cNvPr>
          <p:cNvSpPr>
            <a:spLocks noGrp="1"/>
          </p:cNvSpPr>
          <p:nvPr>
            <p:ph type="title"/>
            <p:custDataLst>
              <p:tags r:id="rId1"/>
            </p:custDataLst>
          </p:nvPr>
        </p:nvSpPr>
        <p:spPr>
          <a:xfrm>
            <a:off x="838200" y="0"/>
            <a:ext cx="10515600" cy="994300"/>
          </a:xfrm>
        </p:spPr>
        <p:txBody>
          <a:bodyPr>
            <a:normAutofit/>
          </a:bodyPr>
          <a:lstStyle/>
          <a:p>
            <a:pPr algn="ctr"/>
            <a:r>
              <a:rPr lang="fr-FR" b="1"/>
              <a:t>OBJECTIFS ET ENJEUX</a:t>
            </a:r>
          </a:p>
        </p:txBody>
      </p:sp>
      <p:sp>
        <p:nvSpPr>
          <p:cNvPr id="3" name="Espace réservé du contenu 2">
            <a:extLst>
              <a:ext uri="{FF2B5EF4-FFF2-40B4-BE49-F238E27FC236}">
                <a16:creationId xmlns:a16="http://schemas.microsoft.com/office/drawing/2014/main" id="{61E99B70-5425-CD23-0C2F-85ED6C163E8C}"/>
              </a:ext>
            </a:extLst>
          </p:cNvPr>
          <p:cNvSpPr>
            <a:spLocks noGrp="1"/>
          </p:cNvSpPr>
          <p:nvPr>
            <p:ph idx="1"/>
            <p:custDataLst>
              <p:tags r:id="rId2"/>
            </p:custDataLst>
          </p:nvPr>
        </p:nvSpPr>
        <p:spPr>
          <a:xfrm>
            <a:off x="838200" y="1162975"/>
            <a:ext cx="10515600" cy="5013988"/>
          </a:xfrm>
        </p:spPr>
        <p:txBody>
          <a:bodyPr/>
          <a:lstStyle/>
          <a:p>
            <a:r>
              <a:rPr lang="fr-FR" sz="3200" b="1">
                <a:solidFill>
                  <a:srgbClr val="FFC000"/>
                </a:solidFill>
              </a:rPr>
              <a:t>Protection des ruchers </a:t>
            </a:r>
            <a:r>
              <a:rPr lang="fr-FR"/>
              <a:t>: </a:t>
            </a:r>
            <a:r>
              <a:rPr lang="fr-FR">
                <a:solidFill>
                  <a:srgbClr val="FFFF00"/>
                </a:solidFill>
              </a:rPr>
              <a:t>diminuer la pression de prédation des frelons asiatiques à pattes jaunes sur les colonies d’abeilles, qui provoque des pertes importantes pour les apiculteurs et a un impact sur les productions végétales.</a:t>
            </a:r>
          </a:p>
          <a:p>
            <a:endParaRPr lang="fr-FR">
              <a:solidFill>
                <a:srgbClr val="FFFF00"/>
              </a:solidFill>
            </a:endParaRPr>
          </a:p>
          <a:p>
            <a:r>
              <a:rPr lang="fr-FR" b="1">
                <a:solidFill>
                  <a:srgbClr val="FFC000"/>
                </a:solidFill>
              </a:rPr>
              <a:t>Protection des populations </a:t>
            </a:r>
            <a:r>
              <a:rPr lang="fr-FR">
                <a:solidFill>
                  <a:srgbClr val="FFFF00"/>
                </a:solidFill>
              </a:rPr>
              <a:t>: améliorer la sécurité du public, des apiculteurs et de certaines professions impactées</a:t>
            </a:r>
          </a:p>
          <a:p>
            <a:endParaRPr lang="fr-FR">
              <a:solidFill>
                <a:srgbClr val="FFFF00"/>
              </a:solidFill>
            </a:endParaRPr>
          </a:p>
          <a:p>
            <a:r>
              <a:rPr lang="fr-FR" b="1">
                <a:solidFill>
                  <a:srgbClr val="FFC000"/>
                </a:solidFill>
              </a:rPr>
              <a:t>Protection de la biodiversité</a:t>
            </a:r>
            <a:r>
              <a:rPr lang="fr-FR">
                <a:solidFill>
                  <a:srgbClr val="FFFF00"/>
                </a:solidFill>
              </a:rPr>
              <a:t>, le frelon asiatique à pattes jaunes étant une espèce exotique envahissante,</a:t>
            </a:r>
          </a:p>
        </p:txBody>
      </p:sp>
    </p:spTree>
    <p:extLst>
      <p:ext uri="{BB962C8B-B14F-4D97-AF65-F5344CB8AC3E}">
        <p14:creationId xmlns:p14="http://schemas.microsoft.com/office/powerpoint/2010/main" val="33728555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38C20E-0270-87A0-4F24-FB557F267B64}"/>
              </a:ext>
            </a:extLst>
          </p:cNvPr>
          <p:cNvSpPr>
            <a:spLocks noGrp="1"/>
          </p:cNvSpPr>
          <p:nvPr>
            <p:ph type="title"/>
            <p:custDataLst>
              <p:tags r:id="rId1"/>
            </p:custDataLst>
          </p:nvPr>
        </p:nvSpPr>
        <p:spPr>
          <a:xfrm>
            <a:off x="838200" y="0"/>
            <a:ext cx="10515600" cy="923278"/>
          </a:xfrm>
        </p:spPr>
        <p:txBody>
          <a:bodyPr>
            <a:normAutofit/>
          </a:bodyPr>
          <a:lstStyle/>
          <a:p>
            <a:pPr algn="ctr"/>
            <a:r>
              <a:rPr lang="fr-FR" b="1"/>
              <a:t>Comment ?</a:t>
            </a:r>
          </a:p>
        </p:txBody>
      </p:sp>
      <p:sp>
        <p:nvSpPr>
          <p:cNvPr id="3" name="Espace réservé du contenu 2">
            <a:extLst>
              <a:ext uri="{FF2B5EF4-FFF2-40B4-BE49-F238E27FC236}">
                <a16:creationId xmlns:a16="http://schemas.microsoft.com/office/drawing/2014/main" id="{78ED4141-3202-3BD5-05F5-A9E4A9C54901}"/>
              </a:ext>
            </a:extLst>
          </p:cNvPr>
          <p:cNvSpPr>
            <a:spLocks noGrp="1"/>
          </p:cNvSpPr>
          <p:nvPr>
            <p:ph idx="1"/>
            <p:custDataLst>
              <p:tags r:id="rId2"/>
            </p:custDataLst>
          </p:nvPr>
        </p:nvSpPr>
        <p:spPr>
          <a:xfrm>
            <a:off x="150920" y="859862"/>
            <a:ext cx="12041080" cy="5138276"/>
          </a:xfrm>
        </p:spPr>
        <p:txBody>
          <a:bodyPr>
            <a:normAutofit fontScale="92500" lnSpcReduction="10000"/>
          </a:bodyPr>
          <a:lstStyle/>
          <a:p>
            <a:r>
              <a:rPr lang="fr-FR" sz="2000" b="1">
                <a:solidFill>
                  <a:srgbClr val="FFC000"/>
                </a:solidFill>
              </a:rPr>
              <a:t>Piéger au printemps et à l’automne un maximum de</a:t>
            </a:r>
            <a:r>
              <a:rPr lang="fr-FR" sz="2000"/>
              <a:t> </a:t>
            </a:r>
            <a:r>
              <a:rPr lang="fr-FR" sz="2400" b="1">
                <a:solidFill>
                  <a:srgbClr val="FFFF00"/>
                </a:solidFill>
              </a:rPr>
              <a:t>fondatrices</a:t>
            </a:r>
            <a:r>
              <a:rPr lang="fr-FR">
                <a:solidFill>
                  <a:srgbClr val="FFFF00"/>
                </a:solidFill>
              </a:rPr>
              <a:t>,</a:t>
            </a:r>
          </a:p>
          <a:p>
            <a:r>
              <a:rPr lang="fr-FR" sz="2000" b="1">
                <a:solidFill>
                  <a:srgbClr val="FFC000"/>
                </a:solidFill>
              </a:rPr>
              <a:t>Réduire la pression de prédation sur les colonies d’abeilles en automne</a:t>
            </a:r>
          </a:p>
          <a:p>
            <a:r>
              <a:rPr lang="fr-FR" sz="2000" b="1">
                <a:solidFill>
                  <a:srgbClr val="FFC000"/>
                </a:solidFill>
              </a:rPr>
              <a:t>Réduire le nombre de </a:t>
            </a:r>
            <a:r>
              <a:rPr lang="fr-FR" sz="2000" b="1">
                <a:solidFill>
                  <a:srgbClr val="FFFF00"/>
                </a:solidFill>
              </a:rPr>
              <a:t>nids à détruire,</a:t>
            </a:r>
          </a:p>
          <a:p>
            <a:r>
              <a:rPr lang="fr-FR" sz="2000" b="1">
                <a:solidFill>
                  <a:srgbClr val="FFC000"/>
                </a:solidFill>
              </a:rPr>
              <a:t>Organiser un piégeage contrôlé par les apiculteurs et limiter l’impact sur l’entomofaune,</a:t>
            </a:r>
          </a:p>
          <a:p>
            <a:r>
              <a:rPr lang="fr-FR" sz="2000" b="1">
                <a:solidFill>
                  <a:srgbClr val="FFC000"/>
                </a:solidFill>
              </a:rPr>
              <a:t>S’intégrer au plan de lutte national contre les frelons asiatiques,</a:t>
            </a:r>
          </a:p>
          <a:p>
            <a:endParaRPr lang="fr-FR" sz="1600" b="1">
              <a:solidFill>
                <a:srgbClr val="FFC000"/>
              </a:solidFill>
            </a:endParaRPr>
          </a:p>
          <a:p>
            <a:pPr marL="0" indent="0">
              <a:buNone/>
            </a:pPr>
            <a:r>
              <a:rPr lang="fr-FR" b="1"/>
              <a:t>Missions locales :</a:t>
            </a:r>
          </a:p>
          <a:p>
            <a:pPr marL="0" indent="0">
              <a:buNone/>
            </a:pPr>
            <a:endParaRPr lang="fr-FR" sz="1050" b="1"/>
          </a:p>
          <a:p>
            <a:pPr marL="0" indent="0">
              <a:buNone/>
            </a:pPr>
            <a:r>
              <a:rPr lang="fr-FR" sz="2000" b="1">
                <a:solidFill>
                  <a:srgbClr val="FFC000"/>
                </a:solidFill>
              </a:rPr>
              <a:t>Recruter des </a:t>
            </a:r>
            <a:r>
              <a:rPr lang="fr-FR" sz="2000" b="1">
                <a:solidFill>
                  <a:srgbClr val="FFFF00"/>
                </a:solidFill>
              </a:rPr>
              <a:t>référents apiculteurs bénévoles </a:t>
            </a:r>
            <a:r>
              <a:rPr lang="fr-FR" sz="2000" b="1">
                <a:solidFill>
                  <a:srgbClr val="FFC000"/>
                </a:solidFill>
              </a:rPr>
              <a:t>et des agents des collectivités</a:t>
            </a:r>
          </a:p>
          <a:p>
            <a:pPr marL="0" indent="0">
              <a:buNone/>
            </a:pPr>
            <a:r>
              <a:rPr lang="fr-FR" sz="2000" b="1">
                <a:solidFill>
                  <a:srgbClr val="FFC000"/>
                </a:solidFill>
              </a:rPr>
              <a:t>Désigner </a:t>
            </a:r>
            <a:r>
              <a:rPr lang="fr-FR" sz="2000" b="1">
                <a:solidFill>
                  <a:srgbClr val="FFFF00"/>
                </a:solidFill>
              </a:rPr>
              <a:t>un référent local qui coordonne les actions </a:t>
            </a:r>
            <a:r>
              <a:rPr lang="fr-FR" sz="2000" b="1">
                <a:solidFill>
                  <a:srgbClr val="FFC000"/>
                </a:solidFill>
              </a:rPr>
              <a:t>avec la collectivité locale, </a:t>
            </a:r>
            <a:r>
              <a:rPr lang="fr-FR" sz="2000" b="1">
                <a:solidFill>
                  <a:srgbClr val="FFFF00"/>
                </a:solidFill>
              </a:rPr>
              <a:t>les apiculteurs et tous les citoyens</a:t>
            </a:r>
          </a:p>
          <a:p>
            <a:pPr marL="0" indent="0">
              <a:buNone/>
            </a:pPr>
            <a:r>
              <a:rPr lang="fr-FR" sz="2000" b="1">
                <a:solidFill>
                  <a:srgbClr val="FFC000"/>
                </a:solidFill>
              </a:rPr>
              <a:t>Organisation de </a:t>
            </a:r>
            <a:r>
              <a:rPr lang="fr-FR" sz="2000" b="1">
                <a:solidFill>
                  <a:srgbClr val="FFFF00"/>
                </a:solidFill>
              </a:rPr>
              <a:t>réunions locales</a:t>
            </a:r>
            <a:r>
              <a:rPr lang="fr-FR" sz="2000" b="1">
                <a:solidFill>
                  <a:srgbClr val="FFC000"/>
                </a:solidFill>
              </a:rPr>
              <a:t>;</a:t>
            </a:r>
          </a:p>
          <a:p>
            <a:pPr marL="0" indent="0">
              <a:buNone/>
            </a:pPr>
            <a:r>
              <a:rPr lang="fr-FR" sz="2000" b="1">
                <a:solidFill>
                  <a:srgbClr val="FFFF00"/>
                </a:solidFill>
              </a:rPr>
              <a:t>Distribution ou achats de pièges sélectifs par les collectivités</a:t>
            </a:r>
          </a:p>
          <a:p>
            <a:pPr marL="0" indent="0">
              <a:buNone/>
            </a:pPr>
            <a:r>
              <a:rPr lang="fr-FR" sz="2000" b="1">
                <a:solidFill>
                  <a:srgbClr val="FFFF00"/>
                </a:solidFill>
              </a:rPr>
              <a:t>Remontées des données de piégeage</a:t>
            </a:r>
            <a:r>
              <a:rPr lang="fr-FR" sz="2000" b="1">
                <a:solidFill>
                  <a:srgbClr val="FFC000"/>
                </a:solidFill>
              </a:rPr>
              <a:t>; fiche piégeage de printemps en annexe, fiche comparaison de piégeage de printemps et destruction des nids en annexe</a:t>
            </a:r>
          </a:p>
        </p:txBody>
      </p:sp>
    </p:spTree>
    <p:extLst>
      <p:ext uri="{BB962C8B-B14F-4D97-AF65-F5344CB8AC3E}">
        <p14:creationId xmlns:p14="http://schemas.microsoft.com/office/powerpoint/2010/main" val="379911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after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after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left)">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after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wipe(left)">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after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wipe(left)">
                                      <p:cBhvr>
                                        <p:cTn id="52" dur="500"/>
                                        <p:tgtEl>
                                          <p:spTgt spid="3">
                                            <p:txEl>
                                              <p:pRg st="11" end="11"/>
                                            </p:txEl>
                                          </p:spTgt>
                                        </p:tgtEl>
                                      </p:cBhvr>
                                    </p:animEffect>
                                  </p:childTnLst>
                                </p:cTn>
                              </p:par>
                            </p:childTnLst>
                          </p:cTn>
                        </p:par>
                      </p:childTnLst>
                    </p:cTn>
                  </p:par>
                  <p:par>
                    <p:cTn id="53" fill="hold" nodeType="clickPar">
                      <p:stCondLst>
                        <p:cond delay="indefinite"/>
                      </p:stCondLst>
                      <p:childTnLst>
                        <p:par>
                          <p:cTn id="54" fill="hold" nodeType="after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wipe(left)">
                                      <p:cBhvr>
                                        <p:cTn id="5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82C0B-3047-48F0-AB06-E999EBA421EF}"/>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69128" y="95250"/>
            <a:ext cx="12053744" cy="6667500"/>
          </a:xfrm>
          <a:prstGeom prst="rect">
            <a:avLst/>
          </a:prstGeom>
        </p:spPr>
      </p:pic>
    </p:spTree>
    <p:extLst>
      <p:ext uri="{BB962C8B-B14F-4D97-AF65-F5344CB8AC3E}">
        <p14:creationId xmlns:p14="http://schemas.microsoft.com/office/powerpoint/2010/main" val="28063815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2ECBAB-2925-BF40-BF01-9626615AC2EE}"/>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70816" y="83239"/>
            <a:ext cx="12015034" cy="6708085"/>
          </a:xfrm>
          <a:prstGeom prst="rect">
            <a:avLst/>
          </a:prstGeom>
        </p:spPr>
      </p:pic>
    </p:spTree>
    <p:extLst>
      <p:ext uri="{BB962C8B-B14F-4D97-AF65-F5344CB8AC3E}">
        <p14:creationId xmlns:p14="http://schemas.microsoft.com/office/powerpoint/2010/main" val="10534245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3B006C1-C165-8E09-4709-87AFCAC84894}"/>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65652" y="154885"/>
            <a:ext cx="11933304" cy="6636440"/>
          </a:xfrm>
          <a:prstGeom prst="rect">
            <a:avLst/>
          </a:prstGeom>
        </p:spPr>
      </p:pic>
    </p:spTree>
    <p:extLst>
      <p:ext uri="{BB962C8B-B14F-4D97-AF65-F5344CB8AC3E}">
        <p14:creationId xmlns:p14="http://schemas.microsoft.com/office/powerpoint/2010/main" val="2440930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17EB9A-921A-6F8D-30D8-9657DFB5F4BF}"/>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2038350" y="67994"/>
            <a:ext cx="8197388" cy="6790005"/>
          </a:xfrm>
          <a:prstGeom prst="rect">
            <a:avLst/>
          </a:prstGeom>
        </p:spPr>
      </p:pic>
    </p:spTree>
    <p:extLst>
      <p:ext uri="{BB962C8B-B14F-4D97-AF65-F5344CB8AC3E}">
        <p14:creationId xmlns:p14="http://schemas.microsoft.com/office/powerpoint/2010/main" val="399319288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6EC8CF2-F48D-90D2-A850-50CE268BFF50}"/>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2295525" y="-14594"/>
            <a:ext cx="7686675" cy="6964863"/>
          </a:xfrm>
          <a:prstGeom prst="rect">
            <a:avLst/>
          </a:prstGeom>
        </p:spPr>
      </p:pic>
    </p:spTree>
    <p:extLst>
      <p:ext uri="{BB962C8B-B14F-4D97-AF65-F5344CB8AC3E}">
        <p14:creationId xmlns:p14="http://schemas.microsoft.com/office/powerpoint/2010/main" val="393044653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7FA7D79-FBF3-78E0-D56E-6A0BE605ACE0}"/>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668695" y="0"/>
            <a:ext cx="10854609" cy="6857999"/>
          </a:xfrm>
          <a:prstGeom prst="rect">
            <a:avLst/>
          </a:prstGeom>
        </p:spPr>
      </p:pic>
    </p:spTree>
    <p:extLst>
      <p:ext uri="{BB962C8B-B14F-4D97-AF65-F5344CB8AC3E}">
        <p14:creationId xmlns:p14="http://schemas.microsoft.com/office/powerpoint/2010/main" val="344146724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FB25929-167C-A7FF-3431-F7E0B2B4F407}"/>
              </a:ext>
            </a:extLst>
          </p:cNvPr>
          <p:cNvSpPr txBox="1"/>
          <p:nvPr>
            <p:custDataLst>
              <p:tags r:id="rId1"/>
            </p:custDataLst>
          </p:nvPr>
        </p:nvSpPr>
        <p:spPr>
          <a:xfrm>
            <a:off x="2062162" y="1077249"/>
            <a:ext cx="8067675" cy="3785652"/>
          </a:xfrm>
          <a:prstGeom prst="rect">
            <a:avLst/>
          </a:prstGeom>
          <a:noFill/>
        </p:spPr>
        <p:txBody>
          <a:bodyPr wrap="square" rtlCol="0">
            <a:spAutoFit/>
          </a:bodyPr>
          <a:lstStyle/>
          <a:p>
            <a:r>
              <a:rPr lang="fr-FR" sz="6000" b="1">
                <a:solidFill>
                  <a:srgbClr val="FFFF00"/>
                </a:solidFill>
              </a:rPr>
              <a:t>LA REGLEMENTATION</a:t>
            </a:r>
          </a:p>
          <a:p>
            <a:endParaRPr lang="fr-FR" sz="6000" b="1">
              <a:solidFill>
                <a:srgbClr val="FFFF00"/>
              </a:solidFill>
            </a:endParaRPr>
          </a:p>
          <a:p>
            <a:pPr algn="ctr"/>
            <a:r>
              <a:rPr lang="fr-FR" sz="6000" b="1">
                <a:solidFill>
                  <a:srgbClr val="FFFF00"/>
                </a:solidFill>
              </a:rPr>
              <a:t>Complément d’information</a:t>
            </a:r>
          </a:p>
        </p:txBody>
      </p:sp>
    </p:spTree>
    <p:extLst>
      <p:ext uri="{BB962C8B-B14F-4D97-AF65-F5344CB8AC3E}">
        <p14:creationId xmlns:p14="http://schemas.microsoft.com/office/powerpoint/2010/main" val="72736546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5A53BF-D0B2-E302-B85B-9BC70C558748}"/>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0" y="-25610"/>
            <a:ext cx="12146809" cy="6883610"/>
          </a:xfrm>
          <a:prstGeom prst="rect">
            <a:avLst/>
          </a:prstGeom>
        </p:spPr>
      </p:pic>
    </p:spTree>
    <p:extLst>
      <p:ext uri="{BB962C8B-B14F-4D97-AF65-F5344CB8AC3E}">
        <p14:creationId xmlns:p14="http://schemas.microsoft.com/office/powerpoint/2010/main" val="12386815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BFBEB76-CF12-3A82-DF49-F5C05FCC23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000" y="66674"/>
            <a:ext cx="12137157" cy="6791325"/>
          </a:xfrm>
          <a:prstGeom prst="rect">
            <a:avLst/>
          </a:prstGeom>
        </p:spPr>
      </p:pic>
    </p:spTree>
    <p:extLst>
      <p:ext uri="{BB962C8B-B14F-4D97-AF65-F5344CB8AC3E}">
        <p14:creationId xmlns:p14="http://schemas.microsoft.com/office/powerpoint/2010/main" val="396647322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7435DB-F99C-A528-AC69-AEC317012BCC}"/>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61096" y="87381"/>
            <a:ext cx="11936740" cy="6694419"/>
          </a:xfrm>
          <a:prstGeom prst="rect">
            <a:avLst/>
          </a:prstGeom>
        </p:spPr>
      </p:pic>
    </p:spTree>
    <p:extLst>
      <p:ext uri="{BB962C8B-B14F-4D97-AF65-F5344CB8AC3E}">
        <p14:creationId xmlns:p14="http://schemas.microsoft.com/office/powerpoint/2010/main" val="123793592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2C4DA5C-9C1C-CFC6-15BB-1EA546F5608F}"/>
              </a:ext>
            </a:extLst>
          </p:cNvPr>
          <p:cNvSpPr txBox="1"/>
          <p:nvPr>
            <p:custDataLst>
              <p:tags r:id="rId1"/>
            </p:custDataLst>
          </p:nvPr>
        </p:nvSpPr>
        <p:spPr>
          <a:xfrm>
            <a:off x="1336922" y="2051852"/>
            <a:ext cx="9163050" cy="1446550"/>
          </a:xfrm>
          <a:prstGeom prst="rect">
            <a:avLst/>
          </a:prstGeom>
          <a:noFill/>
        </p:spPr>
        <p:txBody>
          <a:bodyPr wrap="square" rtlCol="0">
            <a:spAutoFit/>
          </a:bodyPr>
          <a:lstStyle/>
          <a:p>
            <a:pPr algn="ctr"/>
            <a:r>
              <a:rPr lang="fr-FR" sz="4400" b="1">
                <a:solidFill>
                  <a:srgbClr val="FFFF00"/>
                </a:solidFill>
              </a:rPr>
              <a:t>PLAN NATIONAL DE LUTTE</a:t>
            </a:r>
          </a:p>
          <a:p>
            <a:pPr algn="ctr"/>
            <a:r>
              <a:rPr lang="fr-FR" sz="4400" b="1">
                <a:solidFill>
                  <a:srgbClr val="FFFF00"/>
                </a:solidFill>
              </a:rPr>
              <a:t>CONTRE LES FRELONS ASIATIQUES</a:t>
            </a:r>
          </a:p>
        </p:txBody>
      </p:sp>
    </p:spTree>
    <p:extLst>
      <p:ext uri="{BB962C8B-B14F-4D97-AF65-F5344CB8AC3E}">
        <p14:creationId xmlns:p14="http://schemas.microsoft.com/office/powerpoint/2010/main" val="400622320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9783988-D273-5A57-6DF2-E231F2D82BC3}"/>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0" y="0"/>
            <a:ext cx="12201734" cy="6858000"/>
          </a:xfrm>
          <a:prstGeom prst="rect">
            <a:avLst/>
          </a:prstGeom>
        </p:spPr>
      </p:pic>
    </p:spTree>
    <p:extLst>
      <p:ext uri="{BB962C8B-B14F-4D97-AF65-F5344CB8AC3E}">
        <p14:creationId xmlns:p14="http://schemas.microsoft.com/office/powerpoint/2010/main" val="19250764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CF8AC7-3FB1-F249-4D20-92870725BA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349" y="89917"/>
            <a:ext cx="11932783" cy="6682358"/>
          </a:xfrm>
          <a:prstGeom prst="rect">
            <a:avLst/>
          </a:prstGeom>
        </p:spPr>
      </p:pic>
    </p:spTree>
    <p:extLst>
      <p:ext uri="{BB962C8B-B14F-4D97-AF65-F5344CB8AC3E}">
        <p14:creationId xmlns:p14="http://schemas.microsoft.com/office/powerpoint/2010/main" val="413658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1E676C-2F14-5045-E4B7-230E03A3E5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749" y="94062"/>
            <a:ext cx="11848444" cy="6649637"/>
          </a:xfrm>
          <a:prstGeom prst="rect">
            <a:avLst/>
          </a:prstGeom>
        </p:spPr>
      </p:pic>
    </p:spTree>
    <p:extLst>
      <p:ext uri="{BB962C8B-B14F-4D97-AF65-F5344CB8AC3E}">
        <p14:creationId xmlns:p14="http://schemas.microsoft.com/office/powerpoint/2010/main" val="117898378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B1AEB6-2F03-4862-F39B-2853C209DC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450" y="0"/>
            <a:ext cx="12268900" cy="6858000"/>
          </a:xfrm>
          <a:prstGeom prst="rect">
            <a:avLst/>
          </a:prstGeom>
        </p:spPr>
      </p:pic>
    </p:spTree>
    <p:extLst>
      <p:ext uri="{BB962C8B-B14F-4D97-AF65-F5344CB8AC3E}">
        <p14:creationId xmlns:p14="http://schemas.microsoft.com/office/powerpoint/2010/main" val="89785762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8"/>
</p:tagLst>
</file>

<file path=ppt/tags/tag12.xml><?xml version="1.0" encoding="utf-8"?>
<p:tagLst xmlns:a="http://schemas.openxmlformats.org/drawingml/2006/main" xmlns:r="http://schemas.openxmlformats.org/officeDocument/2006/relationships" xmlns:p="http://schemas.openxmlformats.org/presentationml/2006/main">
  <p:tag name="AS_UNIQUEID" val="19"/>
</p:tagLst>
</file>

<file path=ppt/tags/tag13.xml><?xml version="1.0" encoding="utf-8"?>
<p:tagLst xmlns:a="http://schemas.openxmlformats.org/drawingml/2006/main" xmlns:r="http://schemas.openxmlformats.org/officeDocument/2006/relationships" xmlns:p="http://schemas.openxmlformats.org/presentationml/2006/main">
  <p:tag name="AS_UNIQUEID" val="21"/>
</p:tagLst>
</file>

<file path=ppt/tags/tag14.xml><?xml version="1.0" encoding="utf-8"?>
<p:tagLst xmlns:a="http://schemas.openxmlformats.org/drawingml/2006/main" xmlns:r="http://schemas.openxmlformats.org/officeDocument/2006/relationships" xmlns:p="http://schemas.openxmlformats.org/presentationml/2006/main">
  <p:tag name="AS_UNIQUEID" val="22"/>
</p:tagLst>
</file>

<file path=ppt/tags/tag15.xml><?xml version="1.0" encoding="utf-8"?>
<p:tagLst xmlns:a="http://schemas.openxmlformats.org/drawingml/2006/main" xmlns:r="http://schemas.openxmlformats.org/officeDocument/2006/relationships" xmlns:p="http://schemas.openxmlformats.org/presentationml/2006/main">
  <p:tag name="AS_UNIQUEID" val="24"/>
</p:tagLst>
</file>

<file path=ppt/tags/tag16.xml><?xml version="1.0" encoding="utf-8"?>
<p:tagLst xmlns:a="http://schemas.openxmlformats.org/drawingml/2006/main" xmlns:r="http://schemas.openxmlformats.org/officeDocument/2006/relationships" xmlns:p="http://schemas.openxmlformats.org/presentationml/2006/main">
  <p:tag name="AS_UNIQUEID" val="25"/>
</p:tagLst>
</file>

<file path=ppt/tags/tag17.xml><?xml version="1.0" encoding="utf-8"?>
<p:tagLst xmlns:a="http://schemas.openxmlformats.org/drawingml/2006/main" xmlns:r="http://schemas.openxmlformats.org/officeDocument/2006/relationships" xmlns:p="http://schemas.openxmlformats.org/presentationml/2006/main">
  <p:tag name="AS_UNIQUEID" val="26"/>
</p:tagLst>
</file>

<file path=ppt/tags/tag18.xml><?xml version="1.0" encoding="utf-8"?>
<p:tagLst xmlns:a="http://schemas.openxmlformats.org/drawingml/2006/main" xmlns:r="http://schemas.openxmlformats.org/officeDocument/2006/relationships" xmlns:p="http://schemas.openxmlformats.org/presentationml/2006/main">
  <p:tag name="AS_UNIQUEID" val="28"/>
</p:tagLst>
</file>

<file path=ppt/tags/tag19.xml><?xml version="1.0" encoding="utf-8"?>
<p:tagLst xmlns:a="http://schemas.openxmlformats.org/drawingml/2006/main" xmlns:r="http://schemas.openxmlformats.org/officeDocument/2006/relationships" xmlns:p="http://schemas.openxmlformats.org/presentationml/2006/main">
  <p:tag name="AS_UNIQUEID" val="3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31"/>
</p:tagLst>
</file>

<file path=ppt/tags/tag21.xml><?xml version="1.0" encoding="utf-8"?>
<p:tagLst xmlns:a="http://schemas.openxmlformats.org/drawingml/2006/main" xmlns:r="http://schemas.openxmlformats.org/officeDocument/2006/relationships" xmlns:p="http://schemas.openxmlformats.org/presentationml/2006/main">
  <p:tag name="AS_UNIQUEID" val="33"/>
</p:tagLst>
</file>

<file path=ppt/tags/tag22.xml><?xml version="1.0" encoding="utf-8"?>
<p:tagLst xmlns:a="http://schemas.openxmlformats.org/drawingml/2006/main" xmlns:r="http://schemas.openxmlformats.org/officeDocument/2006/relationships" xmlns:p="http://schemas.openxmlformats.org/presentationml/2006/main">
  <p:tag name="AS_UNIQUEID" val="34"/>
</p:tagLst>
</file>

<file path=ppt/tags/tag23.xml><?xml version="1.0" encoding="utf-8"?>
<p:tagLst xmlns:a="http://schemas.openxmlformats.org/drawingml/2006/main" xmlns:r="http://schemas.openxmlformats.org/officeDocument/2006/relationships" xmlns:p="http://schemas.openxmlformats.org/presentationml/2006/main">
  <p:tag name="AS_UNIQUEID" val="36"/>
</p:tagLst>
</file>

<file path=ppt/tags/tag24.xml><?xml version="1.0" encoding="utf-8"?>
<p:tagLst xmlns:a="http://schemas.openxmlformats.org/drawingml/2006/main" xmlns:r="http://schemas.openxmlformats.org/officeDocument/2006/relationships" xmlns:p="http://schemas.openxmlformats.org/presentationml/2006/main">
  <p:tag name="AS_UNIQUEID" val="38"/>
</p:tagLst>
</file>

<file path=ppt/tags/tag25.xml><?xml version="1.0" encoding="utf-8"?>
<p:tagLst xmlns:a="http://schemas.openxmlformats.org/drawingml/2006/main" xmlns:r="http://schemas.openxmlformats.org/officeDocument/2006/relationships" xmlns:p="http://schemas.openxmlformats.org/presentationml/2006/main">
  <p:tag name="AS_UNIQUEID" val="40"/>
</p:tagLst>
</file>

<file path=ppt/tags/tag26.xml><?xml version="1.0" encoding="utf-8"?>
<p:tagLst xmlns:a="http://schemas.openxmlformats.org/drawingml/2006/main" xmlns:r="http://schemas.openxmlformats.org/officeDocument/2006/relationships" xmlns:p="http://schemas.openxmlformats.org/presentationml/2006/main">
  <p:tag name="AS_UNIQUEID" val="42"/>
</p:tagLst>
</file>

<file path=ppt/tags/tag27.xml><?xml version="1.0" encoding="utf-8"?>
<p:tagLst xmlns:a="http://schemas.openxmlformats.org/drawingml/2006/main" xmlns:r="http://schemas.openxmlformats.org/officeDocument/2006/relationships" xmlns:p="http://schemas.openxmlformats.org/presentationml/2006/main">
  <p:tag name="AS_UNIQUEID" val="44"/>
</p:tagLst>
</file>

<file path=ppt/tags/tag28.xml><?xml version="1.0" encoding="utf-8"?>
<p:tagLst xmlns:a="http://schemas.openxmlformats.org/drawingml/2006/main" xmlns:r="http://schemas.openxmlformats.org/officeDocument/2006/relationships" xmlns:p="http://schemas.openxmlformats.org/presentationml/2006/main">
  <p:tag name="AS_UNIQUEID" val="46"/>
</p:tagLst>
</file>

<file path=ppt/tags/tag29.xml><?xml version="1.0" encoding="utf-8"?>
<p:tagLst xmlns:a="http://schemas.openxmlformats.org/drawingml/2006/main" xmlns:r="http://schemas.openxmlformats.org/officeDocument/2006/relationships" xmlns:p="http://schemas.openxmlformats.org/presentationml/2006/main">
  <p:tag name="AS_UNIQUEID" val="48"/>
</p:tagLst>
</file>

<file path=ppt/tags/tag3.xml><?xml version="1.0" encoding="utf-8"?>
<p:tagLst xmlns:a="http://schemas.openxmlformats.org/drawingml/2006/main" xmlns:r="http://schemas.openxmlformats.org/officeDocument/2006/relationships" xmlns:p="http://schemas.openxmlformats.org/presentationml/2006/main">
  <p:tag name="AS_UNIQUEID" val="4"/>
</p:tagLst>
</file>

<file path=ppt/tags/tag30.xml><?xml version="1.0" encoding="utf-8"?>
<p:tagLst xmlns:a="http://schemas.openxmlformats.org/drawingml/2006/main" xmlns:r="http://schemas.openxmlformats.org/officeDocument/2006/relationships" xmlns:p="http://schemas.openxmlformats.org/presentationml/2006/main">
  <p:tag name="AS_UNIQUEID" val="50"/>
</p:tagLst>
</file>

<file path=ppt/tags/tag31.xml><?xml version="1.0" encoding="utf-8"?>
<p:tagLst xmlns:a="http://schemas.openxmlformats.org/drawingml/2006/main" xmlns:r="http://schemas.openxmlformats.org/officeDocument/2006/relationships" xmlns:p="http://schemas.openxmlformats.org/presentationml/2006/main">
  <p:tag name="AS_UNIQUEID" val="52"/>
</p:tagLst>
</file>

<file path=ppt/tags/tag32.xml><?xml version="1.0" encoding="utf-8"?>
<p:tagLst xmlns:a="http://schemas.openxmlformats.org/drawingml/2006/main" xmlns:r="http://schemas.openxmlformats.org/officeDocument/2006/relationships" xmlns:p="http://schemas.openxmlformats.org/presentationml/2006/main">
  <p:tag name="AS_UNIQUEID" val="54"/>
</p:tagLst>
</file>

<file path=ppt/tags/tag33.xml><?xml version="1.0" encoding="utf-8"?>
<p:tagLst xmlns:a="http://schemas.openxmlformats.org/drawingml/2006/main" xmlns:r="http://schemas.openxmlformats.org/officeDocument/2006/relationships" xmlns:p="http://schemas.openxmlformats.org/presentationml/2006/main">
  <p:tag name="AS_UNIQUEID" val="56"/>
</p:tagLst>
</file>

<file path=ppt/tags/tag4.xml><?xml version="1.0" encoding="utf-8"?>
<p:tagLst xmlns:a="http://schemas.openxmlformats.org/drawingml/2006/main" xmlns:r="http://schemas.openxmlformats.org/officeDocument/2006/relationships" xmlns:p="http://schemas.openxmlformats.org/presentationml/2006/main">
  <p:tag name="AS_UNIQUEID" val="6"/>
</p:tagLst>
</file>

<file path=ppt/tags/tag5.xml><?xml version="1.0" encoding="utf-8"?>
<p:tagLst xmlns:a="http://schemas.openxmlformats.org/drawingml/2006/main" xmlns:r="http://schemas.openxmlformats.org/officeDocument/2006/relationships" xmlns:p="http://schemas.openxmlformats.org/presentationml/2006/main">
  <p:tag name="AS_UNIQUEID" val="8"/>
</p:tagLst>
</file>

<file path=ppt/tags/tag6.xml><?xml version="1.0" encoding="utf-8"?>
<p:tagLst xmlns:a="http://schemas.openxmlformats.org/drawingml/2006/main" xmlns:r="http://schemas.openxmlformats.org/officeDocument/2006/relationships" xmlns:p="http://schemas.openxmlformats.org/presentationml/2006/main">
  <p:tag name="AS_UNIQUEID" val="9"/>
</p:tagLst>
</file>

<file path=ppt/tags/tag7.xml><?xml version="1.0" encoding="utf-8"?>
<p:tagLst xmlns:a="http://schemas.openxmlformats.org/drawingml/2006/main" xmlns:r="http://schemas.openxmlformats.org/officeDocument/2006/relationships" xmlns:p="http://schemas.openxmlformats.org/presentationml/2006/main">
  <p:tag name="AS_UNIQUEID" val="10"/>
</p:tagLst>
</file>

<file path=ppt/tags/tag8.xml><?xml version="1.0" encoding="utf-8"?>
<p:tagLst xmlns:a="http://schemas.openxmlformats.org/drawingml/2006/main" xmlns:r="http://schemas.openxmlformats.org/officeDocument/2006/relationships" xmlns:p="http://schemas.openxmlformats.org/presentationml/2006/main">
  <p:tag name="AS_UNIQUEID" val="12"/>
</p:tagLst>
</file>

<file path=ppt/tags/tag9.xml><?xml version="1.0" encoding="utf-8"?>
<p:tagLst xmlns:a="http://schemas.openxmlformats.org/drawingml/2006/main" xmlns:r="http://schemas.openxmlformats.org/officeDocument/2006/relationships" xmlns:p="http://schemas.openxmlformats.org/presentationml/2006/main">
  <p:tag name="AS_UNIQUEID" val="1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268</TotalTime>
  <Words>1225</Words>
  <Application>Microsoft Office PowerPoint</Application>
  <PresentationFormat>Grand écran</PresentationFormat>
  <Paragraphs>112</Paragraphs>
  <Slides>62</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62</vt:i4>
      </vt:variant>
    </vt:vector>
  </HeadingPairs>
  <TitlesOfParts>
    <vt:vector size="66" baseType="lpstr">
      <vt:lpstr>Aptos</vt:lpstr>
      <vt:lpstr>Aptos Display</vt:lpstr>
      <vt:lpstr>Arial</vt:lpstr>
      <vt:lpstr>Thème Office</vt:lpstr>
      <vt:lpstr>Présentation PowerPoint</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PIÉGEAGE DES FONDATRICES (1)</vt:lpstr>
      <vt:lpstr>LE PIÉGEAGE DES FONDATRICES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OBJECTIFS ET ENJEUX</vt:lpstr>
      <vt:lpstr>Comment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Marc BIELLE</dc:creator>
  <cp:lastModifiedBy>MARC BIELLE</cp:lastModifiedBy>
  <cp:revision>9</cp:revision>
  <dcterms:created xsi:type="dcterms:W3CDTF">2024-03-15T21:36:13Z</dcterms:created>
  <dcterms:modified xsi:type="dcterms:W3CDTF">2025-06-19T22:32:03Z</dcterms:modified>
</cp:coreProperties>
</file>